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2"/>
  </p:notesMasterIdLst>
  <p:handoutMasterIdLst>
    <p:handoutMasterId r:id="rId23"/>
  </p:handoutMasterIdLst>
  <p:sldIdLst>
    <p:sldId id="256" r:id="rId2"/>
    <p:sldId id="278" r:id="rId3"/>
    <p:sldId id="257" r:id="rId4"/>
    <p:sldId id="280" r:id="rId5"/>
    <p:sldId id="258" r:id="rId6"/>
    <p:sldId id="259" r:id="rId7"/>
    <p:sldId id="260" r:id="rId8"/>
    <p:sldId id="261" r:id="rId9"/>
    <p:sldId id="262" r:id="rId10"/>
    <p:sldId id="270" r:id="rId11"/>
    <p:sldId id="263" r:id="rId12"/>
    <p:sldId id="264" r:id="rId13"/>
    <p:sldId id="265" r:id="rId14"/>
    <p:sldId id="274" r:id="rId15"/>
    <p:sldId id="275" r:id="rId16"/>
    <p:sldId id="276" r:id="rId17"/>
    <p:sldId id="277" r:id="rId18"/>
    <p:sldId id="267" r:id="rId19"/>
    <p:sldId id="268" r:id="rId20"/>
    <p:sldId id="279" r:id="rId21"/>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7AB7"/>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5373" autoAdjust="0"/>
  </p:normalViewPr>
  <p:slideViewPr>
    <p:cSldViewPr snapToGrid="0">
      <p:cViewPr varScale="1">
        <p:scale>
          <a:sx n="84" d="100"/>
          <a:sy n="84" d="100"/>
        </p:scale>
        <p:origin x="2316" y="102"/>
      </p:cViewPr>
      <p:guideLst/>
    </p:cSldViewPr>
  </p:slideViewPr>
  <p:notesTextViewPr>
    <p:cViewPr>
      <p:scale>
        <a:sx n="1" d="1"/>
        <a:sy n="1" d="1"/>
      </p:scale>
      <p:origin x="0" y="0"/>
    </p:cViewPr>
  </p:notesTextViewPr>
  <p:notesViewPr>
    <p:cSldViewPr snapToGrid="0">
      <p:cViewPr varScale="1">
        <p:scale>
          <a:sx n="67" d="100"/>
          <a:sy n="67" d="100"/>
        </p:scale>
        <p:origin x="2550" y="2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4EC1BE-FB97-47F4-9768-A37C464F88CA}" type="datetimeFigureOut">
              <a:rPr lang="en-US" smtClean="0"/>
              <a:t>8/15/2017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226D1F-F594-46C9-AC29-620DBE9D0C7A}" type="slidenum">
              <a:rPr lang="en-US" smtClean="0"/>
              <a:t>‹#›</a:t>
            </a:fld>
            <a:endParaRPr lang="en-US"/>
          </a:p>
        </p:txBody>
      </p:sp>
    </p:spTree>
    <p:extLst>
      <p:ext uri="{BB962C8B-B14F-4D97-AF65-F5344CB8AC3E}">
        <p14:creationId xmlns:p14="http://schemas.microsoft.com/office/powerpoint/2010/main" val="2860756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E7BBA-421C-47F8-A11A-02D445034F5A}" type="datetimeFigureOut">
              <a:rPr lang="en-US" smtClean="0"/>
              <a:t>8/15/2017</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088761-7A08-4470-8ED2-BBAA0E5B7D65}" type="slidenum">
              <a:rPr lang="en-US" smtClean="0"/>
              <a:t>‹#›</a:t>
            </a:fld>
            <a:endParaRPr lang="en-US"/>
          </a:p>
        </p:txBody>
      </p:sp>
    </p:spTree>
    <p:extLst>
      <p:ext uri="{BB962C8B-B14F-4D97-AF65-F5344CB8AC3E}">
        <p14:creationId xmlns:p14="http://schemas.microsoft.com/office/powerpoint/2010/main" val="1430117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088761-7A08-4470-8ED2-BBAA0E5B7D65}" type="slidenum">
              <a:rPr lang="en-US" smtClean="0"/>
              <a:t>13</a:t>
            </a:fld>
            <a:endParaRPr lang="en-US"/>
          </a:p>
        </p:txBody>
      </p:sp>
    </p:spTree>
    <p:extLst>
      <p:ext uri="{BB962C8B-B14F-4D97-AF65-F5344CB8AC3E}">
        <p14:creationId xmlns:p14="http://schemas.microsoft.com/office/powerpoint/2010/main" val="115036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655AF2-DC5C-4C40-ACE1-2CBCBC5E3CD7}"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327066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655AF2-DC5C-4C40-ACE1-2CBCBC5E3CD7}"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2852495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655AF2-DC5C-4C40-ACE1-2CBCBC5E3CD7}"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357191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655AF2-DC5C-4C40-ACE1-2CBCBC5E3CD7}"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421204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655AF2-DC5C-4C40-ACE1-2CBCBC5E3CD7}" type="datetimeFigureOut">
              <a:rPr lang="en-US" smtClean="0"/>
              <a:t>8/15/2017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60405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655AF2-DC5C-4C40-ACE1-2CBCBC5E3CD7}"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61397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655AF2-DC5C-4C40-ACE1-2CBCBC5E3CD7}" type="datetimeFigureOut">
              <a:rPr lang="en-US" smtClean="0"/>
              <a:t>8/15/2017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198134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655AF2-DC5C-4C40-ACE1-2CBCBC5E3CD7}" type="datetimeFigureOut">
              <a:rPr lang="en-US" smtClean="0"/>
              <a:t>8/15/2017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425481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55AF2-DC5C-4C40-ACE1-2CBCBC5E3CD7}" type="datetimeFigureOut">
              <a:rPr lang="en-US" smtClean="0"/>
              <a:t>8/15/2017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198060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C655AF2-DC5C-4C40-ACE1-2CBCBC5E3CD7}"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407618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C655AF2-DC5C-4C40-ACE1-2CBCBC5E3CD7}" type="datetimeFigureOut">
              <a:rPr lang="en-US" smtClean="0"/>
              <a:t>8/15/2017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42835-133F-42D1-93EF-1FE7E263B318}" type="slidenum">
              <a:rPr lang="en-US" smtClean="0"/>
              <a:t>‹#›</a:t>
            </a:fld>
            <a:endParaRPr lang="en-US"/>
          </a:p>
        </p:txBody>
      </p:sp>
    </p:spTree>
    <p:extLst>
      <p:ext uri="{BB962C8B-B14F-4D97-AF65-F5344CB8AC3E}">
        <p14:creationId xmlns:p14="http://schemas.microsoft.com/office/powerpoint/2010/main" val="141776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flipV="1">
            <a:off x="0" y="-1"/>
            <a:ext cx="6858000" cy="271417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968549"/>
            <a:ext cx="5915025" cy="52674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C655AF2-DC5C-4C40-ACE1-2CBCBC5E3CD7}" type="datetimeFigureOut">
              <a:rPr lang="en-US" smtClean="0"/>
              <a:t>8/15/2017</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3F42835-133F-42D1-93EF-1FE7E263B318}" type="slidenum">
              <a:rPr lang="en-US" smtClean="0"/>
              <a:t>‹#›</a:t>
            </a:fld>
            <a:endParaRPr lang="en-US"/>
          </a:p>
        </p:txBody>
      </p:sp>
      <p:sp>
        <p:nvSpPr>
          <p:cNvPr id="7" name="Rectangle 6"/>
          <p:cNvSpPr/>
          <p:nvPr userDrawn="1"/>
        </p:nvSpPr>
        <p:spPr>
          <a:xfrm flipV="1">
            <a:off x="0" y="8839199"/>
            <a:ext cx="6858000" cy="304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flipV="1">
            <a:off x="0" y="13458"/>
            <a:ext cx="6858000" cy="2714171"/>
          </a:xfrm>
          <a:prstGeom prst="rect">
            <a:avLst/>
          </a:prstGeom>
          <a:blipFill dpi="0" rotWithShape="1">
            <a:blip r:embed="rId13">
              <a:alphaModFix amt="10000"/>
            </a:blip>
            <a:srcRect/>
            <a:tile tx="0" ty="0" sx="100000" sy="100000" flip="none"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4188033" y="-1280057"/>
            <a:ext cx="2078865" cy="4708981"/>
          </a:xfrm>
          <a:prstGeom prst="rect">
            <a:avLst/>
          </a:prstGeom>
          <a:noFill/>
          <a:effectLst>
            <a:reflection endPos="65000" dist="50800" dir="5400000" sy="-100000" algn="bl" rotWithShape="0"/>
          </a:effectLst>
        </p:spPr>
        <p:txBody>
          <a:bodyPr wrap="square" rtlCol="0">
            <a:spAutoFit/>
          </a:bodyPr>
          <a:lstStyle/>
          <a:p>
            <a:r>
              <a:rPr lang="en-US" sz="30000" dirty="0">
                <a:solidFill>
                  <a:schemeClr val="bg1">
                    <a:alpha val="22000"/>
                  </a:schemeClr>
                </a:solidFill>
                <a:latin typeface="+mj-lt"/>
              </a:rPr>
              <a:t>V</a:t>
            </a:r>
          </a:p>
        </p:txBody>
      </p:sp>
      <p:sp>
        <p:nvSpPr>
          <p:cNvPr id="13" name="TextBox 12"/>
          <p:cNvSpPr txBox="1"/>
          <p:nvPr userDrawn="1"/>
        </p:nvSpPr>
        <p:spPr>
          <a:xfrm>
            <a:off x="6004640" y="8836222"/>
            <a:ext cx="899670" cy="307777"/>
          </a:xfrm>
          <a:prstGeom prst="rect">
            <a:avLst/>
          </a:prstGeom>
          <a:noFill/>
        </p:spPr>
        <p:txBody>
          <a:bodyPr wrap="none" rtlCol="0">
            <a:spAutoFit/>
          </a:bodyPr>
          <a:lstStyle/>
          <a:p>
            <a:r>
              <a:rPr lang="en-US" sz="1400" spc="300" dirty="0">
                <a:latin typeface="Times New Roman" panose="02020603050405020304" pitchFamily="18" charset="0"/>
                <a:cs typeface="Times New Roman" panose="02020603050405020304" pitchFamily="18" charset="0"/>
              </a:rPr>
              <a:t>VITAL</a:t>
            </a:r>
            <a:endParaRPr lang="en-US" spc="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62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4" y="2816739"/>
            <a:ext cx="6858000" cy="4564238"/>
          </a:xfrm>
          <a:prstGeom prst="rect">
            <a:avLst/>
          </a:prstGeom>
        </p:spPr>
      </p:pic>
      <p:sp>
        <p:nvSpPr>
          <p:cNvPr id="5" name="Rectangle 4"/>
          <p:cNvSpPr/>
          <p:nvPr/>
        </p:nvSpPr>
        <p:spPr>
          <a:xfrm flipV="1">
            <a:off x="-104008" y="-2"/>
            <a:ext cx="7050848" cy="2714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ctrTitle"/>
          </p:nvPr>
        </p:nvSpPr>
        <p:spPr>
          <a:xfrm>
            <a:off x="857250" y="1743227"/>
            <a:ext cx="5829300" cy="811287"/>
          </a:xfrm>
        </p:spPr>
        <p:txBody>
          <a:bodyPr>
            <a:noAutofit/>
          </a:bodyPr>
          <a:lstStyle/>
          <a:p>
            <a:pPr algn="r"/>
            <a:r>
              <a:rPr lang="en-US" sz="5400" dirty="0">
                <a:latin typeface="Castellar" panose="020A0402060406010301" pitchFamily="18" charset="0"/>
              </a:rPr>
              <a:t>VITAL</a:t>
            </a:r>
          </a:p>
        </p:txBody>
      </p:sp>
      <p:sp>
        <p:nvSpPr>
          <p:cNvPr id="3" name="Subtitle 2"/>
          <p:cNvSpPr>
            <a:spLocks noGrp="1"/>
          </p:cNvSpPr>
          <p:nvPr>
            <p:ph type="subTitle" idx="1"/>
          </p:nvPr>
        </p:nvSpPr>
        <p:spPr>
          <a:xfrm>
            <a:off x="1543050" y="3140831"/>
            <a:ext cx="5143500" cy="2207683"/>
          </a:xfrm>
        </p:spPr>
        <p:txBody>
          <a:bodyPr/>
          <a:lstStyle/>
          <a:p>
            <a:pPr algn="r"/>
            <a:r>
              <a:rPr lang="en-US" dirty="0">
                <a:latin typeface="Raleway Light" panose="020B0403030101060003" pitchFamily="34" charset="0"/>
                <a:cs typeface="Times New Roman" panose="02020603050405020304" pitchFamily="18" charset="0"/>
              </a:rPr>
              <a:t>A COMPLETE SOLUTION FOR EFFICIENT MANAGEMENT OF YOUR VITA CENTER</a:t>
            </a:r>
          </a:p>
          <a:p>
            <a:pPr algn="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8746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dirty="0">
                <a:solidFill>
                  <a:schemeClr val="bg1"/>
                </a:solidFill>
                <a:latin typeface="Times New Roman" panose="02020603050405020304" pitchFamily="18" charset="0"/>
                <a:cs typeface="Times New Roman" panose="02020603050405020304" pitchFamily="18" charset="0"/>
              </a:rPr>
              <a:t>VITAL MANAGES VOLUNTEER</a:t>
            </a:r>
            <a:br>
              <a:rPr lang="en-US" sz="2400" dirty="0">
                <a:solidFill>
                  <a:schemeClr val="bg1"/>
                </a:solidFill>
                <a:latin typeface="Times New Roman" panose="02020603050405020304" pitchFamily="18" charset="0"/>
                <a:cs typeface="Times New Roman" panose="02020603050405020304" pitchFamily="18" charset="0"/>
              </a:rPr>
            </a:br>
            <a:r>
              <a:rPr lang="en-US" sz="2400" i="1" dirty="0">
                <a:solidFill>
                  <a:schemeClr val="bg1"/>
                </a:solidFill>
                <a:latin typeface="Times New Roman" panose="02020603050405020304" pitchFamily="18" charset="0"/>
                <a:cs typeface="Times New Roman" panose="02020603050405020304" pitchFamily="18" charset="0"/>
              </a:rPr>
              <a:t>TRAINING</a:t>
            </a:r>
          </a:p>
        </p:txBody>
      </p:sp>
      <p:sp>
        <p:nvSpPr>
          <p:cNvPr id="3" name="Subtitle 2"/>
          <p:cNvSpPr>
            <a:spLocks noGrp="1"/>
          </p:cNvSpPr>
          <p:nvPr>
            <p:ph type="subTitle" idx="1"/>
          </p:nvPr>
        </p:nvSpPr>
        <p:spPr>
          <a:xfrm>
            <a:off x="364117" y="3026229"/>
            <a:ext cx="6243512" cy="5653313"/>
          </a:xfrm>
        </p:spPr>
        <p:txBody>
          <a:bodyPr>
            <a:noAutofit/>
          </a:bodyPr>
          <a:lstStyle/>
          <a:p>
            <a:pPr algn="l"/>
            <a:r>
              <a:rPr lang="en-US" b="1" dirty="0">
                <a:latin typeface="Raleway Medium" panose="020B0603030101060003" pitchFamily="34" charset="0"/>
              </a:rPr>
              <a:t>Volunteer Training </a:t>
            </a:r>
            <a:endParaRPr lang="en-US" sz="1200" b="1" dirty="0">
              <a:latin typeface="Raleway Medium" panose="020B0603030101060003" pitchFamily="34" charset="0"/>
            </a:endParaRPr>
          </a:p>
          <a:p>
            <a:pPr algn="l"/>
            <a:r>
              <a:rPr lang="en-US" sz="1400" dirty="0">
                <a:latin typeface="Raleway Light" panose="020B0403030101060003" pitchFamily="34" charset="0"/>
              </a:rPr>
              <a:t>VITAL provides a bookable volunteer training calendar. Each location or coalition can create unlimited training sessions on this calendar for volunteers to select. Specifically, the training calendar allows you to:</a:t>
            </a:r>
          </a:p>
          <a:p>
            <a:pPr algn="l"/>
            <a:endParaRPr lang="en-US" sz="1400" dirty="0">
              <a:latin typeface="Raleway Light" panose="020B0403030101060003" pitchFamily="34" charset="0"/>
            </a:endParaRPr>
          </a:p>
          <a:p>
            <a:pPr algn="l"/>
            <a:endParaRPr lang="en-US" sz="1400" dirty="0">
              <a:latin typeface="Raleway Light" panose="020B0403030101060003" pitchFamily="34" charset="0"/>
            </a:endParaRPr>
          </a:p>
          <a:p>
            <a:pPr lvl="0" algn="l"/>
            <a:endParaRPr lang="en-US" b="1" dirty="0">
              <a:solidFill>
                <a:prstClr val="black"/>
              </a:solidFill>
              <a:latin typeface="Raleway Medium" panose="020B0603030101060003" pitchFamily="34" charset="0"/>
            </a:endParaRPr>
          </a:p>
          <a:p>
            <a:pPr lvl="0" algn="l"/>
            <a:endParaRPr lang="en-US" b="1" dirty="0">
              <a:solidFill>
                <a:prstClr val="black"/>
              </a:solidFill>
              <a:latin typeface="Raleway Medium" panose="020B0603030101060003" pitchFamily="34" charset="0"/>
            </a:endParaRPr>
          </a:p>
          <a:p>
            <a:pPr lvl="0" algn="l"/>
            <a:endParaRPr lang="en-US" b="1" dirty="0">
              <a:solidFill>
                <a:prstClr val="black"/>
              </a:solidFill>
              <a:latin typeface="Raleway Medium" panose="020B0603030101060003" pitchFamily="34" charset="0"/>
            </a:endParaRPr>
          </a:p>
          <a:p>
            <a:pPr lvl="0" algn="l"/>
            <a:endParaRPr lang="en-US" b="1" dirty="0">
              <a:solidFill>
                <a:prstClr val="black"/>
              </a:solidFill>
              <a:latin typeface="Raleway Medium" panose="020B0603030101060003" pitchFamily="34" charset="0"/>
            </a:endParaRPr>
          </a:p>
          <a:p>
            <a:pPr lvl="0" algn="l"/>
            <a:endParaRPr lang="en-US" b="1" dirty="0">
              <a:solidFill>
                <a:prstClr val="black"/>
              </a:solidFill>
              <a:latin typeface="Raleway Medium" panose="020B0603030101060003" pitchFamily="34" charset="0"/>
            </a:endParaRPr>
          </a:p>
          <a:p>
            <a:pPr lvl="0" algn="l"/>
            <a:r>
              <a:rPr lang="en-US" b="1" dirty="0">
                <a:solidFill>
                  <a:prstClr val="black"/>
                </a:solidFill>
                <a:latin typeface="Raleway Medium" panose="020B0603030101060003" pitchFamily="34" charset="0"/>
              </a:rPr>
              <a:t>Volunteer Certification</a:t>
            </a:r>
            <a:r>
              <a:rPr lang="en-US" dirty="0">
                <a:solidFill>
                  <a:prstClr val="black"/>
                </a:solidFill>
                <a:latin typeface="Raleway Medium" panose="020B0603030101060003" pitchFamily="34" charset="0"/>
              </a:rPr>
              <a:t> </a:t>
            </a:r>
            <a:endParaRPr lang="en-US" sz="1200" dirty="0">
              <a:solidFill>
                <a:prstClr val="black"/>
              </a:solidFill>
              <a:latin typeface="Raleway Medium" panose="020B0603030101060003" pitchFamily="34" charset="0"/>
            </a:endParaRPr>
          </a:p>
          <a:p>
            <a:pPr algn="l"/>
            <a:r>
              <a:rPr lang="en-US" sz="1400" dirty="0">
                <a:latin typeface="Raleway Light" panose="020B0403030101060003" pitchFamily="34" charset="0"/>
              </a:rPr>
              <a:t>After passing IRS certification exams, your volunteers will upload the completed Form 13615 to their profiles. VITAL reads the Form 13615 and updates the profiles accordingly to allow you to match taxpayers with volunteers who have the documented, necessary certifications.</a:t>
            </a:r>
            <a:endParaRPr lang="en-US" sz="14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
        <p:nvSpPr>
          <p:cNvPr id="4" name="TextBox 3"/>
          <p:cNvSpPr txBox="1"/>
          <p:nvPr/>
        </p:nvSpPr>
        <p:spPr>
          <a:xfrm>
            <a:off x="364117" y="4247910"/>
            <a:ext cx="6139337" cy="1708160"/>
          </a:xfrm>
          <a:prstGeom prst="rect">
            <a:avLst/>
          </a:prstGeom>
          <a:noFill/>
        </p:spPr>
        <p:txBody>
          <a:bodyPr wrap="square" rtlCol="0">
            <a:spAutoFit/>
          </a:bodyPr>
          <a:lstStyle/>
          <a:p>
            <a:pPr marL="171450" lvl="0" indent="-171450">
              <a:lnSpc>
                <a:spcPct val="150000"/>
              </a:lnSpc>
              <a:buFont typeface="Wingdings" panose="05000000000000000000" pitchFamily="2" charset="2"/>
              <a:buChar char="ü"/>
            </a:pPr>
            <a:r>
              <a:rPr lang="en-US" sz="1400" dirty="0">
                <a:latin typeface="Raleway Light" panose="020B0403030101060003" pitchFamily="34" charset="0"/>
              </a:rPr>
              <a:t>Limit number of volunteers per training</a:t>
            </a:r>
          </a:p>
          <a:p>
            <a:pPr marL="171450" lvl="0" indent="-171450">
              <a:lnSpc>
                <a:spcPct val="150000"/>
              </a:lnSpc>
              <a:buFont typeface="Wingdings" panose="05000000000000000000" pitchFamily="2" charset="2"/>
              <a:buChar char="ü"/>
            </a:pPr>
            <a:r>
              <a:rPr lang="en-US" sz="1400" dirty="0">
                <a:latin typeface="Raleway Light" panose="020B0403030101060003" pitchFamily="34" charset="0"/>
              </a:rPr>
              <a:t>Automatically approve requests to attend training</a:t>
            </a:r>
          </a:p>
          <a:p>
            <a:pPr marL="171450" lvl="0" indent="-171450">
              <a:lnSpc>
                <a:spcPct val="150000"/>
              </a:lnSpc>
              <a:buFont typeface="Wingdings" panose="05000000000000000000" pitchFamily="2" charset="2"/>
              <a:buChar char="ü"/>
            </a:pPr>
            <a:r>
              <a:rPr lang="en-US" sz="1400" dirty="0">
                <a:latin typeface="Raleway Light" panose="020B0403030101060003" pitchFamily="34" charset="0"/>
              </a:rPr>
              <a:t>Create a unique code to direct volunteers to a specific training session</a:t>
            </a:r>
          </a:p>
          <a:p>
            <a:pPr marL="171450" lvl="0" indent="-171450">
              <a:lnSpc>
                <a:spcPct val="150000"/>
              </a:lnSpc>
              <a:buFont typeface="Wingdings" panose="05000000000000000000" pitchFamily="2" charset="2"/>
              <a:buChar char="ü"/>
            </a:pPr>
            <a:r>
              <a:rPr lang="en-US" sz="1400" dirty="0">
                <a:latin typeface="Raleway Light" panose="020B0403030101060003" pitchFamily="34" charset="0"/>
              </a:rPr>
              <a:t>Create a group of training sessions for volunteers to choose from</a:t>
            </a:r>
          </a:p>
          <a:p>
            <a:pPr marL="171450" lvl="0" indent="-171450">
              <a:lnSpc>
                <a:spcPct val="150000"/>
              </a:lnSpc>
              <a:buFont typeface="Wingdings" panose="05000000000000000000" pitchFamily="2" charset="2"/>
              <a:buChar char="ü"/>
            </a:pPr>
            <a:r>
              <a:rPr lang="en-US" sz="1400" dirty="0">
                <a:latin typeface="Raleway Light" panose="020B0403030101060003" pitchFamily="34" charset="0"/>
              </a:rPr>
              <a:t>Designate trainings as private, accessible only with a unique code</a:t>
            </a:r>
          </a:p>
        </p:txBody>
      </p:sp>
    </p:spTree>
    <p:extLst>
      <p:ext uri="{BB962C8B-B14F-4D97-AF65-F5344CB8AC3E}">
        <p14:creationId xmlns:p14="http://schemas.microsoft.com/office/powerpoint/2010/main" val="3618289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dirty="0">
                <a:solidFill>
                  <a:schemeClr val="bg1"/>
                </a:solidFill>
                <a:latin typeface="Times New Roman" panose="02020603050405020304" pitchFamily="18" charset="0"/>
                <a:cs typeface="Times New Roman" panose="02020603050405020304" pitchFamily="18" charset="0"/>
              </a:rPr>
              <a:t>VITAL MANAGES VOLUNTEER </a:t>
            </a:r>
            <a:r>
              <a:rPr lang="en-US" sz="2400" i="1" dirty="0">
                <a:solidFill>
                  <a:schemeClr val="bg1"/>
                </a:solidFill>
                <a:latin typeface="Times New Roman" panose="02020603050405020304" pitchFamily="18" charset="0"/>
                <a:cs typeface="Times New Roman" panose="02020603050405020304" pitchFamily="18" charset="0"/>
              </a:rPr>
              <a:t>SCHEDULING</a:t>
            </a:r>
            <a:r>
              <a:rPr lang="en-US" sz="2400" dirty="0">
                <a:solidFill>
                  <a:schemeClr val="bg1"/>
                </a:solidFill>
                <a:latin typeface="Times New Roman" panose="02020603050405020304" pitchFamily="18" charset="0"/>
                <a:cs typeface="Times New Roman" panose="02020603050405020304" pitchFamily="18" charset="0"/>
              </a:rPr>
              <a:t> AND </a:t>
            </a:r>
            <a:r>
              <a:rPr lang="en-US" sz="2400" i="1" dirty="0">
                <a:solidFill>
                  <a:schemeClr val="bg1"/>
                </a:solidFill>
                <a:latin typeface="Times New Roman" panose="02020603050405020304" pitchFamily="18" charset="0"/>
                <a:cs typeface="Times New Roman" panose="02020603050405020304" pitchFamily="18" charset="0"/>
              </a:rPr>
              <a:t>TIMEKEEPING</a:t>
            </a:r>
          </a:p>
        </p:txBody>
      </p:sp>
      <p:sp>
        <p:nvSpPr>
          <p:cNvPr id="3" name="Subtitle 2"/>
          <p:cNvSpPr>
            <a:spLocks noGrp="1"/>
          </p:cNvSpPr>
          <p:nvPr>
            <p:ph type="subTitle" idx="1"/>
          </p:nvPr>
        </p:nvSpPr>
        <p:spPr>
          <a:xfrm>
            <a:off x="389298" y="2992426"/>
            <a:ext cx="5838130" cy="335832"/>
          </a:xfrm>
        </p:spPr>
        <p:txBody>
          <a:bodyPr>
            <a:noAutofit/>
          </a:bodyPr>
          <a:lstStyle/>
          <a:p>
            <a:pPr algn="l"/>
            <a:r>
              <a:rPr lang="en-US" b="1" dirty="0">
                <a:latin typeface="Raleway Medium" panose="020B0603030101060003" pitchFamily="34" charset="0"/>
              </a:rPr>
              <a:t>Volunteer Scheduling</a:t>
            </a: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
        <p:nvSpPr>
          <p:cNvPr id="22" name="Subtitle 2"/>
          <p:cNvSpPr txBox="1">
            <a:spLocks/>
          </p:cNvSpPr>
          <p:nvPr/>
        </p:nvSpPr>
        <p:spPr>
          <a:xfrm>
            <a:off x="389297" y="6746393"/>
            <a:ext cx="6134873" cy="176010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b="1" dirty="0">
                <a:latin typeface="Raleway Medium" panose="020B0603030101060003" pitchFamily="34" charset="0"/>
              </a:rPr>
              <a:t>Volunteer Timekeeping</a:t>
            </a:r>
            <a:endParaRPr lang="en-US" sz="1200" b="1" dirty="0">
              <a:latin typeface="Raleway Medium" panose="020B0603030101060003" pitchFamily="34" charset="0"/>
            </a:endParaRPr>
          </a:p>
          <a:p>
            <a:pPr algn="l"/>
            <a:r>
              <a:rPr lang="en-US" sz="1400" dirty="0">
                <a:latin typeface="Raleway Light" panose="020B0403030101060003" pitchFamily="34" charset="0"/>
              </a:rPr>
              <a:t>Volunteer timekeeping is easy. Volunteers clock in upon arrival and clock out when leaving. At the end of the season, you can run a report for each volunteer.</a:t>
            </a:r>
          </a:p>
          <a:p>
            <a:pPr algn="l"/>
            <a:endParaRPr lang="en-US" sz="1000" dirty="0">
              <a:latin typeface="Raleway Light" panose="020B0403030101060003" pitchFamily="34" charset="0"/>
              <a:cs typeface="Times New Roman" panose="02020603050405020304" pitchFamily="18" charset="0"/>
            </a:endParaRPr>
          </a:p>
        </p:txBody>
      </p:sp>
      <p:sp>
        <p:nvSpPr>
          <p:cNvPr id="28" name="Rectangle 27"/>
          <p:cNvSpPr>
            <a:spLocks/>
          </p:cNvSpPr>
          <p:nvPr/>
        </p:nvSpPr>
        <p:spPr>
          <a:xfrm>
            <a:off x="612938" y="3619165"/>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At the beginning of the season, site coordinators enter opening hours in VITAL</a:t>
            </a:r>
          </a:p>
        </p:txBody>
      </p:sp>
      <p:sp>
        <p:nvSpPr>
          <p:cNvPr id="29" name="Rectangle 28"/>
          <p:cNvSpPr>
            <a:spLocks/>
          </p:cNvSpPr>
          <p:nvPr/>
        </p:nvSpPr>
        <p:spPr>
          <a:xfrm>
            <a:off x="612938" y="4361943"/>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An approved volunteer requests to work on certain dates and times</a:t>
            </a:r>
          </a:p>
        </p:txBody>
      </p:sp>
      <p:sp>
        <p:nvSpPr>
          <p:cNvPr id="30" name="Rectangle 29"/>
          <p:cNvSpPr>
            <a:spLocks/>
          </p:cNvSpPr>
          <p:nvPr/>
        </p:nvSpPr>
        <p:spPr>
          <a:xfrm>
            <a:off x="612938" y="5109710"/>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The request is approved or rejected based on anticipated needs of the center</a:t>
            </a:r>
          </a:p>
        </p:txBody>
      </p:sp>
      <p:sp>
        <p:nvSpPr>
          <p:cNvPr id="31" name="Rectangle 30"/>
          <p:cNvSpPr>
            <a:spLocks/>
          </p:cNvSpPr>
          <p:nvPr/>
        </p:nvSpPr>
        <p:spPr>
          <a:xfrm>
            <a:off x="612938" y="5817478"/>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Approved hours show as available to taxpayers for online appointment booking</a:t>
            </a:r>
          </a:p>
        </p:txBody>
      </p:sp>
      <p:sp>
        <p:nvSpPr>
          <p:cNvPr id="24" name="Oval 23"/>
          <p:cNvSpPr>
            <a:spLocks noChangeAspect="1"/>
          </p:cNvSpPr>
          <p:nvPr/>
        </p:nvSpPr>
        <p:spPr>
          <a:xfrm>
            <a:off x="389297" y="3619165"/>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1</a:t>
            </a:r>
          </a:p>
        </p:txBody>
      </p:sp>
      <p:sp>
        <p:nvSpPr>
          <p:cNvPr id="25" name="Oval 24"/>
          <p:cNvSpPr>
            <a:spLocks noChangeAspect="1"/>
          </p:cNvSpPr>
          <p:nvPr/>
        </p:nvSpPr>
        <p:spPr>
          <a:xfrm>
            <a:off x="389297" y="4361943"/>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2</a:t>
            </a:r>
          </a:p>
        </p:txBody>
      </p:sp>
      <p:sp>
        <p:nvSpPr>
          <p:cNvPr id="26" name="Oval 25"/>
          <p:cNvSpPr>
            <a:spLocks noChangeAspect="1"/>
          </p:cNvSpPr>
          <p:nvPr/>
        </p:nvSpPr>
        <p:spPr>
          <a:xfrm>
            <a:off x="389297" y="5104721"/>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3</a:t>
            </a:r>
          </a:p>
        </p:txBody>
      </p:sp>
      <p:sp>
        <p:nvSpPr>
          <p:cNvPr id="27" name="Oval 26"/>
          <p:cNvSpPr>
            <a:spLocks noChangeAspect="1"/>
          </p:cNvSpPr>
          <p:nvPr/>
        </p:nvSpPr>
        <p:spPr>
          <a:xfrm>
            <a:off x="389297" y="5824735"/>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4</a:t>
            </a:r>
          </a:p>
        </p:txBody>
      </p:sp>
    </p:spTree>
    <p:extLst>
      <p:ext uri="{BB962C8B-B14F-4D97-AF65-F5344CB8AC3E}">
        <p14:creationId xmlns:p14="http://schemas.microsoft.com/office/powerpoint/2010/main" val="2806992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dirty="0">
                <a:solidFill>
                  <a:schemeClr val="bg1"/>
                </a:solidFill>
                <a:latin typeface="Times New Roman" panose="02020603050405020304" pitchFamily="18" charset="0"/>
                <a:cs typeface="Times New Roman" panose="02020603050405020304" pitchFamily="18" charset="0"/>
              </a:rPr>
              <a:t>VITAL LETS </a:t>
            </a:r>
            <a:r>
              <a:rPr lang="en-US" sz="2400" i="1" dirty="0">
                <a:solidFill>
                  <a:schemeClr val="bg1"/>
                </a:solidFill>
                <a:latin typeface="Times New Roman" panose="02020603050405020304" pitchFamily="18" charset="0"/>
                <a:cs typeface="Times New Roman" panose="02020603050405020304" pitchFamily="18" charset="0"/>
              </a:rPr>
              <a:t>TAXPAYERS</a:t>
            </a:r>
            <a:r>
              <a:rPr lang="en-US" sz="2400" dirty="0">
                <a:solidFill>
                  <a:schemeClr val="bg1"/>
                </a:solidFill>
                <a:latin typeface="Times New Roman" panose="02020603050405020304" pitchFamily="18" charset="0"/>
                <a:cs typeface="Times New Roman" panose="02020603050405020304" pitchFamily="18" charset="0"/>
              </a:rPr>
              <a:t> BOOK AN </a:t>
            </a:r>
            <a:r>
              <a:rPr lang="en-US" sz="2400" i="1" dirty="0">
                <a:solidFill>
                  <a:schemeClr val="bg1"/>
                </a:solidFill>
                <a:latin typeface="Times New Roman" panose="02020603050405020304" pitchFamily="18" charset="0"/>
                <a:cs typeface="Times New Roman" panose="02020603050405020304" pitchFamily="18" charset="0"/>
              </a:rPr>
              <a:t>APPOINTMENT ONLINE</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15686" y="5908656"/>
            <a:ext cx="6423331" cy="2888103"/>
          </a:xfrm>
        </p:spPr>
        <p:txBody>
          <a:bodyPr>
            <a:noAutofit/>
          </a:bodyPr>
          <a:lstStyle/>
          <a:p>
            <a:pPr algn="l"/>
            <a:r>
              <a:rPr lang="en-US" sz="1000" i="1" baseline="30000" dirty="0">
                <a:latin typeface="Raleway Light" panose="020B0403030101060003"/>
              </a:rPr>
              <a:t>1</a:t>
            </a:r>
            <a:r>
              <a:rPr lang="en-US" sz="1000" i="1" dirty="0">
                <a:latin typeface="Raleway Light" panose="020B0403030101060003"/>
              </a:rPr>
              <a:t>A site coordinator or greeter can also use VITAL’s Kiosk feature to book a last-minute appointment on behalf of any walk-in taxpayers. A site does not have to accept online bookings – taxpayers searching online will still see the general site opening hours and dates instead.</a:t>
            </a:r>
          </a:p>
          <a:p>
            <a:pPr algn="l"/>
            <a:endParaRPr lang="en-US" sz="1600" b="1" dirty="0">
              <a:latin typeface="Raleway Medium" panose="020B0603030101060003" pitchFamily="34" charset="0"/>
            </a:endParaRPr>
          </a:p>
          <a:p>
            <a:pPr algn="l"/>
            <a:r>
              <a:rPr lang="en-US" b="1" dirty="0">
                <a:latin typeface="Raleway Medium" panose="020B0603030101060003" pitchFamily="34" charset="0"/>
              </a:rPr>
              <a:t>Taxpayer Notifications</a:t>
            </a:r>
          </a:p>
          <a:p>
            <a:pPr algn="l"/>
            <a:r>
              <a:rPr lang="en-US" sz="1400" dirty="0">
                <a:latin typeface="Raleway Light" panose="020B0403030101060003" pitchFamily="34" charset="0"/>
              </a:rPr>
              <a:t>Taxpayers receive automated emails with content and instructions specific to your location 24 hours before their booked appointments.</a:t>
            </a:r>
          </a:p>
          <a:p>
            <a:pPr algn="l"/>
            <a:r>
              <a:rPr lang="en-US" sz="1400" dirty="0">
                <a:latin typeface="Raleway Light" panose="020B0403030101060003" pitchFamily="34" charset="0"/>
              </a:rPr>
              <a:t>The system also adapts to unforeseen circumstances. If you need to close the site unexpectedly, the system will un-book appointments and send notifications to clients to reschedule based on future volunteer availabilities.</a:t>
            </a:r>
          </a:p>
          <a:p>
            <a:pPr algn="l"/>
            <a:endParaRPr lang="en-US" sz="300" dirty="0">
              <a:latin typeface="Raleway Light" panose="020B0403030101060003" pitchFamily="34" charset="0"/>
              <a:cs typeface="Times New Roman" panose="02020603050405020304" pitchFamily="18" charset="0"/>
            </a:endParaRPr>
          </a:p>
        </p:txBody>
      </p:sp>
      <p:sp>
        <p:nvSpPr>
          <p:cNvPr id="31" name="Subtitle 2"/>
          <p:cNvSpPr txBox="1">
            <a:spLocks/>
          </p:cNvSpPr>
          <p:nvPr/>
        </p:nvSpPr>
        <p:spPr>
          <a:xfrm>
            <a:off x="315686" y="2913962"/>
            <a:ext cx="5911742" cy="65207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b="1" dirty="0">
                <a:latin typeface="Raleway Medium" panose="020B0603030101060003" pitchFamily="34" charset="0"/>
              </a:rPr>
              <a:t>Online Appointment Booking</a:t>
            </a:r>
          </a:p>
          <a:p>
            <a:pPr algn="l"/>
            <a:r>
              <a:rPr lang="en-US" sz="1400" dirty="0">
                <a:latin typeface="Raleway Light" panose="020B0403030101060003" pitchFamily="34" charset="0"/>
              </a:rPr>
              <a:t>Taxpayers will love the convenience of booking an appointment online</a:t>
            </a:r>
            <a:r>
              <a:rPr lang="en-US" sz="1400" baseline="30000" dirty="0">
                <a:latin typeface="Raleway Light" panose="020B0403030101060003" pitchFamily="34" charset="0"/>
              </a:rPr>
              <a:t>1</a:t>
            </a:r>
            <a:r>
              <a:rPr lang="en-US" sz="1400" dirty="0">
                <a:latin typeface="Raleway Light" panose="020B0403030101060003" pitchFamily="34" charset="0"/>
              </a:rPr>
              <a:t> After logging into VITAL, they will:</a:t>
            </a:r>
            <a:endParaRPr lang="en-US" sz="1400" dirty="0">
              <a:latin typeface="Raleway Light" panose="020B0403030101060003" pitchFamily="34" charset="0"/>
              <a:cs typeface="Times New Roman" panose="02020603050405020304" pitchFamily="18" charset="0"/>
            </a:endParaRPr>
          </a:p>
        </p:txBody>
      </p:sp>
      <p:sp>
        <p:nvSpPr>
          <p:cNvPr id="17" name="Rectangle 16"/>
          <p:cNvSpPr>
            <a:spLocks/>
          </p:cNvSpPr>
          <p:nvPr/>
        </p:nvSpPr>
        <p:spPr>
          <a:xfrm>
            <a:off x="612939" y="3923734"/>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Complete a short questionnaire modeled on the IRS intake form</a:t>
            </a:r>
          </a:p>
        </p:txBody>
      </p:sp>
      <p:sp>
        <p:nvSpPr>
          <p:cNvPr id="19" name="Oval 18"/>
          <p:cNvSpPr>
            <a:spLocks noChangeAspect="1"/>
          </p:cNvSpPr>
          <p:nvPr/>
        </p:nvSpPr>
        <p:spPr>
          <a:xfrm>
            <a:off x="384338" y="3919876"/>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1</a:t>
            </a:r>
          </a:p>
        </p:txBody>
      </p:sp>
      <p:sp>
        <p:nvSpPr>
          <p:cNvPr id="28" name="Rectangle 27"/>
          <p:cNvSpPr>
            <a:spLocks/>
          </p:cNvSpPr>
          <p:nvPr/>
        </p:nvSpPr>
        <p:spPr>
          <a:xfrm>
            <a:off x="612938" y="4587650"/>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See all locations with certified volunteers that can complete their tax return</a:t>
            </a:r>
          </a:p>
        </p:txBody>
      </p:sp>
      <p:sp>
        <p:nvSpPr>
          <p:cNvPr id="29" name="Rectangle 28"/>
          <p:cNvSpPr>
            <a:spLocks/>
          </p:cNvSpPr>
          <p:nvPr/>
        </p:nvSpPr>
        <p:spPr>
          <a:xfrm>
            <a:off x="612938" y="5251047"/>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Select a location with a date and time that is most convenient for them</a:t>
            </a:r>
          </a:p>
        </p:txBody>
      </p:sp>
      <p:sp>
        <p:nvSpPr>
          <p:cNvPr id="20" name="Oval 19"/>
          <p:cNvSpPr>
            <a:spLocks noChangeAspect="1"/>
          </p:cNvSpPr>
          <p:nvPr/>
        </p:nvSpPr>
        <p:spPr>
          <a:xfrm>
            <a:off x="384338" y="4593438"/>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2</a:t>
            </a:r>
          </a:p>
        </p:txBody>
      </p:sp>
      <p:sp>
        <p:nvSpPr>
          <p:cNvPr id="21" name="Oval 20"/>
          <p:cNvSpPr>
            <a:spLocks noChangeAspect="1"/>
          </p:cNvSpPr>
          <p:nvPr/>
        </p:nvSpPr>
        <p:spPr>
          <a:xfrm>
            <a:off x="384338" y="5245259"/>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3</a:t>
            </a:r>
          </a:p>
        </p:txBody>
      </p:sp>
    </p:spTree>
    <p:extLst>
      <p:ext uri="{BB962C8B-B14F-4D97-AF65-F5344CB8AC3E}">
        <p14:creationId xmlns:p14="http://schemas.microsoft.com/office/powerpoint/2010/main" val="1101433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77792" y="2905246"/>
            <a:ext cx="6204032" cy="592669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b="1" dirty="0">
                <a:latin typeface="Raleway Medium" panose="020B0603030101060003" pitchFamily="34" charset="0"/>
              </a:rPr>
              <a:t>Appointment Booking Optimization</a:t>
            </a:r>
            <a:endParaRPr lang="en-US" sz="1200" b="1" dirty="0">
              <a:latin typeface="Raleway Medium" panose="020B0603030101060003" pitchFamily="34" charset="0"/>
            </a:endParaRPr>
          </a:p>
          <a:p>
            <a:pPr algn="l"/>
            <a:r>
              <a:rPr lang="en-US" sz="1400" dirty="0">
                <a:latin typeface="Raleway Light" panose="020B0403030101060003" pitchFamily="34" charset="0"/>
              </a:rPr>
              <a:t>When a taxpayer books an appointment online, the </a:t>
            </a:r>
            <a:r>
              <a:rPr lang="en-US" sz="1400" i="1" dirty="0">
                <a:latin typeface="Raleway Light" panose="020B0403030101060003" pitchFamily="34" charset="0"/>
              </a:rPr>
              <a:t>location, date and time</a:t>
            </a:r>
            <a:r>
              <a:rPr lang="en-US" sz="1400" dirty="0">
                <a:latin typeface="Raleway Light" panose="020B0403030101060003" pitchFamily="34" charset="0"/>
              </a:rPr>
              <a:t> of their appointment is fixed.</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However, the system is designed to periodically move booked appointments across volunteers based on their availability and certifications. The goal of the optimization is to ensure that volunteers with the minimum, but correct certifications are booked with taxpayers first. This gives your more experienced volunteers the flexibility to assist others or accommodate a more complex tax return. </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This optimization is automatic for all upcoming appointments that are more than 24 hours in the future. This shuffling of resources will not interfere with appointments you have “locked” to ensure a taxpayer is matched with a specific volunteer.</a:t>
            </a:r>
            <a:endParaRPr lang="en-US" sz="1400" dirty="0">
              <a:latin typeface="Raleway Light" panose="020B0403030101060003" pitchFamily="34" charset="0"/>
              <a:cs typeface="Times New Roman" panose="02020603050405020304" pitchFamily="18" charset="0"/>
            </a:endParaRPr>
          </a:p>
        </p:txBody>
      </p:sp>
      <p:sp>
        <p:nvSpPr>
          <p:cNvPr id="7" name="Subtitle 2"/>
          <p:cNvSpPr txBox="1">
            <a:spLocks/>
          </p:cNvSpPr>
          <p:nvPr/>
        </p:nvSpPr>
        <p:spPr>
          <a:xfrm>
            <a:off x="2329089" y="46264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
        <p:nvSpPr>
          <p:cNvPr id="2" name="Title 1"/>
          <p:cNvSpPr>
            <a:spLocks noGrp="1"/>
          </p:cNvSpPr>
          <p:nvPr>
            <p:ph type="ctrTitle"/>
          </p:nvPr>
        </p:nvSpPr>
        <p:spPr>
          <a:xfrm>
            <a:off x="174171" y="195263"/>
            <a:ext cx="6512379" cy="2359251"/>
          </a:xfrm>
        </p:spPr>
        <p:txBody>
          <a:bodyPr>
            <a:noAutofit/>
          </a:bodyPr>
          <a:lstStyle/>
          <a:p>
            <a:pPr algn="l"/>
            <a:r>
              <a:rPr lang="en-US" sz="2400" dirty="0">
                <a:solidFill>
                  <a:schemeClr val="bg1"/>
                </a:solidFill>
                <a:latin typeface="Times New Roman" panose="02020603050405020304" pitchFamily="18" charset="0"/>
                <a:cs typeface="Times New Roman" panose="02020603050405020304" pitchFamily="18" charset="0"/>
              </a:rPr>
              <a:t>VITAL </a:t>
            </a:r>
            <a:r>
              <a:rPr lang="en-US" sz="2400" i="1" dirty="0">
                <a:solidFill>
                  <a:schemeClr val="bg1"/>
                </a:solidFill>
                <a:latin typeface="Times New Roman" panose="02020603050405020304" pitchFamily="18" charset="0"/>
                <a:cs typeface="Times New Roman" panose="02020603050405020304" pitchFamily="18" charset="0"/>
              </a:rPr>
              <a:t>OPTIMIZES</a:t>
            </a:r>
            <a:r>
              <a:rPr lang="en-US" sz="2400" dirty="0">
                <a:solidFill>
                  <a:schemeClr val="bg1"/>
                </a:solidFill>
                <a:latin typeface="Times New Roman" panose="02020603050405020304" pitchFamily="18" charset="0"/>
                <a:cs typeface="Times New Roman" panose="02020603050405020304" pitchFamily="18" charset="0"/>
              </a:rPr>
              <a:t> APPOINTMENT BOOKINGS</a:t>
            </a:r>
          </a:p>
        </p:txBody>
      </p:sp>
    </p:spTree>
    <p:extLst>
      <p:ext uri="{BB962C8B-B14F-4D97-AF65-F5344CB8AC3E}">
        <p14:creationId xmlns:p14="http://schemas.microsoft.com/office/powerpoint/2010/main" val="409793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5010" y="5145926"/>
            <a:ext cx="285993" cy="250707"/>
            <a:chOff x="4559301" y="2832100"/>
            <a:chExt cx="3381374" cy="3162300"/>
          </a:xfrm>
        </p:grpSpPr>
        <p:sp>
          <p:nvSpPr>
            <p:cNvPr id="5" name="Rectangle 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6" name="Rectangle 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7" name="Rectangle 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sp>
        <p:nvSpPr>
          <p:cNvPr id="8" name="Rectangle 7"/>
          <p:cNvSpPr/>
          <p:nvPr/>
        </p:nvSpPr>
        <p:spPr>
          <a:xfrm>
            <a:off x="75010" y="6282282"/>
            <a:ext cx="285993" cy="8356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948005"/>
            <a:ext cx="285993" cy="441476"/>
          </a:xfrm>
          <a:prstGeom prst="rect">
            <a:avLst/>
          </a:prstGeom>
        </p:spPr>
      </p:pic>
      <p:grpSp>
        <p:nvGrpSpPr>
          <p:cNvPr id="10" name="Group 9"/>
          <p:cNvGrpSpPr/>
          <p:nvPr/>
        </p:nvGrpSpPr>
        <p:grpSpPr>
          <a:xfrm>
            <a:off x="75010" y="6917267"/>
            <a:ext cx="285993" cy="441476"/>
            <a:chOff x="1060450" y="3213100"/>
            <a:chExt cx="3381375" cy="5219700"/>
          </a:xfrm>
        </p:grpSpPr>
        <p:grpSp>
          <p:nvGrpSpPr>
            <p:cNvPr id="11" name="Group 10"/>
            <p:cNvGrpSpPr/>
            <p:nvPr/>
          </p:nvGrpSpPr>
          <p:grpSpPr>
            <a:xfrm>
              <a:off x="1060450" y="3213100"/>
              <a:ext cx="3381374" cy="4940300"/>
              <a:chOff x="4559301" y="2832100"/>
              <a:chExt cx="3381374" cy="5270500"/>
            </a:xfrm>
          </p:grpSpPr>
          <p:sp>
            <p:nvSpPr>
              <p:cNvPr id="13" name="Rectangle 1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4" name="Rectangle 1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5" name="Rectangle 1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6" name="Rectangle 1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7" name="Rectangle 1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450" y="3213100"/>
              <a:ext cx="3381375" cy="5219700"/>
            </a:xfrm>
            <a:prstGeom prst="rect">
              <a:avLst/>
            </a:prstGeom>
          </p:spPr>
        </p:pic>
      </p:grpSp>
      <p:grpSp>
        <p:nvGrpSpPr>
          <p:cNvPr id="18" name="Group 17"/>
          <p:cNvGrpSpPr/>
          <p:nvPr/>
        </p:nvGrpSpPr>
        <p:grpSpPr>
          <a:xfrm>
            <a:off x="75011" y="6684712"/>
            <a:ext cx="285993" cy="167138"/>
            <a:chOff x="4559301" y="5994400"/>
            <a:chExt cx="3381374" cy="2108200"/>
          </a:xfrm>
        </p:grpSpPr>
        <p:sp>
          <p:nvSpPr>
            <p:cNvPr id="19" name="Rectangle 18"/>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0" name="Rectangle 19"/>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1" y="6434006"/>
            <a:ext cx="285993" cy="441476"/>
          </a:xfrm>
          <a:prstGeom prst="rect">
            <a:avLst/>
          </a:prstGeom>
        </p:spPr>
      </p:pic>
      <p:grpSp>
        <p:nvGrpSpPr>
          <p:cNvPr id="22" name="Group 21"/>
          <p:cNvGrpSpPr/>
          <p:nvPr/>
        </p:nvGrpSpPr>
        <p:grpSpPr>
          <a:xfrm>
            <a:off x="75010" y="5629142"/>
            <a:ext cx="285993" cy="250707"/>
            <a:chOff x="4559301" y="4940300"/>
            <a:chExt cx="3381374" cy="3162300"/>
          </a:xfrm>
        </p:grpSpPr>
        <p:sp>
          <p:nvSpPr>
            <p:cNvPr id="23" name="Rectangle 2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4" name="Rectangle 2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5" name="Rectangle 2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462004"/>
            <a:ext cx="285993" cy="441476"/>
          </a:xfrm>
          <a:prstGeom prst="rect">
            <a:avLst/>
          </a:prstGeom>
        </p:spPr>
      </p:pic>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978743"/>
            <a:ext cx="285993" cy="441476"/>
          </a:xfrm>
          <a:prstGeom prst="rect">
            <a:avLst/>
          </a:prstGeom>
        </p:spPr>
      </p:pic>
      <p:sp>
        <p:nvSpPr>
          <p:cNvPr id="35" name="Rectangle 34"/>
          <p:cNvSpPr/>
          <p:nvPr/>
        </p:nvSpPr>
        <p:spPr>
          <a:xfrm>
            <a:off x="75010" y="4831127"/>
            <a:ext cx="285993" cy="8356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31" name="Picture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495482"/>
            <a:ext cx="285993" cy="441476"/>
          </a:xfrm>
          <a:prstGeom prst="rect">
            <a:avLst/>
          </a:prstGeom>
        </p:spPr>
      </p:pic>
      <p:grpSp>
        <p:nvGrpSpPr>
          <p:cNvPr id="57" name="Group 56"/>
          <p:cNvGrpSpPr/>
          <p:nvPr/>
        </p:nvGrpSpPr>
        <p:grpSpPr>
          <a:xfrm>
            <a:off x="75009" y="4959323"/>
            <a:ext cx="6782991" cy="1935329"/>
            <a:chOff x="133350" y="2467565"/>
            <a:chExt cx="12058650" cy="3440585"/>
          </a:xfrm>
        </p:grpSpPr>
        <p:cxnSp>
          <p:nvCxnSpPr>
            <p:cNvPr id="38" name="Straight Connector 37"/>
            <p:cNvCxnSpPr/>
            <p:nvPr/>
          </p:nvCxnSpPr>
          <p:spPr>
            <a:xfrm>
              <a:off x="133351" y="2467565"/>
              <a:ext cx="12058649"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33351" y="3323175"/>
              <a:ext cx="12058649"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33351" y="4180147"/>
              <a:ext cx="12058649"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33351" y="5045498"/>
              <a:ext cx="12058649"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33350" y="5908150"/>
              <a:ext cx="12058649"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p:cNvCxnSpPr/>
          <p:nvPr/>
        </p:nvCxnSpPr>
        <p:spPr>
          <a:xfrm>
            <a:off x="75010" y="4466806"/>
            <a:ext cx="6782990"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61003" y="4252366"/>
            <a:ext cx="6496997" cy="248209"/>
          </a:xfrm>
          <a:prstGeom prst="rect">
            <a:avLst/>
          </a:prstGeom>
          <a:noFill/>
        </p:spPr>
        <p:txBody>
          <a:bodyPr wrap="square" rtlCol="0">
            <a:spAutoFit/>
          </a:bodyPr>
          <a:lstStyle/>
          <a:p>
            <a:r>
              <a:rPr lang="en-US" sz="1013" spc="169" dirty="0">
                <a:solidFill>
                  <a:schemeClr val="bg2">
                    <a:lumMod val="75000"/>
                  </a:schemeClr>
                </a:solidFill>
              </a:rPr>
              <a:t>9a            10            11            12n            1            2            3            4            </a:t>
            </a:r>
          </a:p>
        </p:txBody>
      </p:sp>
      <p:sp>
        <p:nvSpPr>
          <p:cNvPr id="48" name="Rectangle 47"/>
          <p:cNvSpPr/>
          <p:nvPr/>
        </p:nvSpPr>
        <p:spPr>
          <a:xfrm>
            <a:off x="2867495" y="3675300"/>
            <a:ext cx="1198018" cy="30153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9am</a:t>
            </a:r>
          </a:p>
        </p:txBody>
      </p:sp>
      <p:grpSp>
        <p:nvGrpSpPr>
          <p:cNvPr id="56" name="Group 55"/>
          <p:cNvGrpSpPr/>
          <p:nvPr/>
        </p:nvGrpSpPr>
        <p:grpSpPr>
          <a:xfrm>
            <a:off x="453650" y="5494539"/>
            <a:ext cx="1498324" cy="1840573"/>
            <a:chOff x="806489" y="3419061"/>
            <a:chExt cx="2663687" cy="3272129"/>
          </a:xfrm>
        </p:grpSpPr>
        <p:sp>
          <p:nvSpPr>
            <p:cNvPr id="50" name="Right Arrow 49"/>
            <p:cNvSpPr/>
            <p:nvPr/>
          </p:nvSpPr>
          <p:spPr>
            <a:xfrm rot="10800000">
              <a:off x="806490" y="3489054"/>
              <a:ext cx="738335" cy="516835"/>
            </a:xfrm>
            <a:prstGeom prst="rightArrow">
              <a:avLst>
                <a:gd name="adj1" fmla="val 67582"/>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1" name="Right Arrow 50"/>
            <p:cNvSpPr/>
            <p:nvPr/>
          </p:nvSpPr>
          <p:spPr>
            <a:xfrm rot="10800000">
              <a:off x="806489" y="4364632"/>
              <a:ext cx="738335" cy="516835"/>
            </a:xfrm>
            <a:prstGeom prst="rightArrow">
              <a:avLst>
                <a:gd name="adj1" fmla="val 67582"/>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2" name="Right Arrow 51"/>
            <p:cNvSpPr/>
            <p:nvPr/>
          </p:nvSpPr>
          <p:spPr>
            <a:xfrm rot="10800000">
              <a:off x="806489" y="5226595"/>
              <a:ext cx="738335" cy="516835"/>
            </a:xfrm>
            <a:prstGeom prst="rightArrow">
              <a:avLst>
                <a:gd name="adj1" fmla="val 67582"/>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3" name="Right Arrow 52"/>
            <p:cNvSpPr/>
            <p:nvPr/>
          </p:nvSpPr>
          <p:spPr>
            <a:xfrm rot="10800000">
              <a:off x="806489" y="6135637"/>
              <a:ext cx="738335" cy="516835"/>
            </a:xfrm>
            <a:prstGeom prst="rightArrow">
              <a:avLst>
                <a:gd name="adj1" fmla="val 67582"/>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4" name="Rectangle 53"/>
            <p:cNvSpPr/>
            <p:nvPr/>
          </p:nvSpPr>
          <p:spPr>
            <a:xfrm>
              <a:off x="1397158" y="3419061"/>
              <a:ext cx="2073018" cy="3272129"/>
            </a:xfrm>
            <a:prstGeom prst="rect">
              <a:avLst/>
            </a:prstGeom>
            <a:solidFill>
              <a:srgbClr val="92D05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1350" dirty="0"/>
                <a:t>Volunteers with </a:t>
              </a:r>
            </a:p>
            <a:p>
              <a:pPr algn="ctr"/>
              <a:r>
                <a:rPr lang="en-US" sz="1350" dirty="0"/>
                <a:t>Basic Certification</a:t>
              </a:r>
            </a:p>
            <a:p>
              <a:pPr algn="ctr"/>
              <a:endParaRPr lang="en-US" sz="1013" dirty="0"/>
            </a:p>
          </p:txBody>
        </p:sp>
      </p:grpSp>
      <p:sp>
        <p:nvSpPr>
          <p:cNvPr id="45" name="Subtitle 2"/>
          <p:cNvSpPr txBox="1">
            <a:spLocks/>
          </p:cNvSpPr>
          <p:nvPr/>
        </p:nvSpPr>
        <p:spPr>
          <a:xfrm>
            <a:off x="315686" y="3134017"/>
            <a:ext cx="5377449" cy="65207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dirty="0">
                <a:latin typeface="Raleway Medium" panose="020B0603030101060003" pitchFamily="34" charset="0"/>
              </a:rPr>
              <a:t>Illustration of Appointment Optimization</a:t>
            </a:r>
            <a:endParaRPr lang="en-US" sz="1200" dirty="0">
              <a:latin typeface="Raleway Medium" panose="020B0603030101060003" pitchFamily="34" charset="0"/>
            </a:endParaRPr>
          </a:p>
          <a:p>
            <a:pPr algn="l"/>
            <a:r>
              <a:rPr lang="en-US" sz="800" dirty="0">
                <a:latin typeface="Raleway Light" panose="020B0403030101060003" pitchFamily="34" charset="0"/>
                <a:cs typeface="Times New Roman" panose="02020603050405020304" pitchFamily="18" charset="0"/>
              </a:rPr>
              <a:t>Taxpayer who needs a preparer with “Basic” certification.</a:t>
            </a:r>
          </a:p>
        </p:txBody>
      </p:sp>
    </p:spTree>
    <p:extLst>
      <p:ext uri="{BB962C8B-B14F-4D97-AF65-F5344CB8AC3E}">
        <p14:creationId xmlns:p14="http://schemas.microsoft.com/office/powerpoint/2010/main" val="2546448784"/>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0-#ppt_w/2"/>
                                          </p:val>
                                        </p:tav>
                                        <p:tav tm="100000">
                                          <p:val>
                                            <p:strVal val="#ppt_x"/>
                                          </p:val>
                                        </p:tav>
                                      </p:tavLst>
                                    </p:anim>
                                    <p:anim calcmode="lin" valueType="num">
                                      <p:cBhvr additive="base">
                                        <p:cTn id="8" dur="500" fill="hold"/>
                                        <p:tgtEl>
                                          <p:spTgt spid="4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200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par>
                          <p:cTn id="13" fill="hold">
                            <p:stCondLst>
                              <p:cond delay="3000"/>
                            </p:stCondLst>
                            <p:childTnLst>
                              <p:par>
                                <p:cTn id="14" presetID="10" presetClass="exit" presetSubtype="0" fill="hold" grpId="1" nodeType="afterEffect">
                                  <p:stCondLst>
                                    <p:cond delay="2000"/>
                                  </p:stCondLst>
                                  <p:childTnLst>
                                    <p:animEffect transition="out" filter="fade">
                                      <p:cBhvr>
                                        <p:cTn id="15" dur="500"/>
                                        <p:tgtEl>
                                          <p:spTgt spid="48"/>
                                        </p:tgtEl>
                                      </p:cBhvr>
                                    </p:animEffect>
                                    <p:set>
                                      <p:cBhvr>
                                        <p:cTn id="16" dur="1" fill="hold">
                                          <p:stCondLst>
                                            <p:cond delay="499"/>
                                          </p:stCondLst>
                                        </p:cTn>
                                        <p:tgtEl>
                                          <p:spTgt spid="48"/>
                                        </p:tgtEl>
                                        <p:attrNameLst>
                                          <p:attrName>style.visibility</p:attrName>
                                        </p:attrNameLst>
                                      </p:cBhvr>
                                      <p:to>
                                        <p:strVal val="hidden"/>
                                      </p:to>
                                    </p:set>
                                  </p:childTnLst>
                                </p:cTn>
                              </p:par>
                              <p:par>
                                <p:cTn id="17" presetID="10" presetClass="exit" presetSubtype="0" fill="hold" nodeType="withEffect">
                                  <p:stCondLst>
                                    <p:cond delay="2000"/>
                                  </p:stCondLst>
                                  <p:childTnLst>
                                    <p:animEffect transition="out" filter="fade">
                                      <p:cBhvr>
                                        <p:cTn id="18" dur="500"/>
                                        <p:tgtEl>
                                          <p:spTgt spid="56"/>
                                        </p:tgtEl>
                                      </p:cBhvr>
                                    </p:animEffect>
                                    <p:set>
                                      <p:cBhvr>
                                        <p:cTn id="19" dur="1" fill="hold">
                                          <p:stCondLst>
                                            <p:cond delay="499"/>
                                          </p:stCondLst>
                                        </p:cTn>
                                        <p:tgtEl>
                                          <p:spTgt spid="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p:cNvCxnSpPr/>
          <p:nvPr/>
        </p:nvCxnSpPr>
        <p:spPr>
          <a:xfrm>
            <a:off x="75010" y="495932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5010" y="544060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5010" y="592265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5010" y="640941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010" y="6894652"/>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453650" y="5494539"/>
            <a:ext cx="1498324" cy="1840573"/>
            <a:chOff x="806489" y="3419061"/>
            <a:chExt cx="2663687" cy="3272129"/>
          </a:xfrm>
        </p:grpSpPr>
        <p:sp>
          <p:nvSpPr>
            <p:cNvPr id="51" name="Right Arrow 50"/>
            <p:cNvSpPr/>
            <p:nvPr/>
          </p:nvSpPr>
          <p:spPr>
            <a:xfrm rot="10800000">
              <a:off x="806489" y="4364632"/>
              <a:ext cx="738335" cy="516835"/>
            </a:xfrm>
            <a:prstGeom prst="rightArrow">
              <a:avLst>
                <a:gd name="adj1" fmla="val 67582"/>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4" name="Rectangle 53"/>
            <p:cNvSpPr/>
            <p:nvPr/>
          </p:nvSpPr>
          <p:spPr>
            <a:xfrm>
              <a:off x="1397158" y="3419061"/>
              <a:ext cx="2073018" cy="3272129"/>
            </a:xfrm>
            <a:prstGeom prst="rect">
              <a:avLst/>
            </a:prstGeom>
            <a:solidFill>
              <a:srgbClr val="92D05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1350" dirty="0"/>
                <a:t>Preference Given</a:t>
              </a:r>
            </a:p>
            <a:p>
              <a:pPr algn="ctr"/>
              <a:endParaRPr lang="en-US" sz="1013" dirty="0"/>
            </a:p>
          </p:txBody>
        </p:sp>
      </p:grpSp>
      <p:grpSp>
        <p:nvGrpSpPr>
          <p:cNvPr id="4" name="Group 3"/>
          <p:cNvGrpSpPr/>
          <p:nvPr/>
        </p:nvGrpSpPr>
        <p:grpSpPr>
          <a:xfrm>
            <a:off x="75010" y="5145926"/>
            <a:ext cx="285993" cy="250707"/>
            <a:chOff x="4559301" y="2832100"/>
            <a:chExt cx="3381374" cy="3162300"/>
          </a:xfrm>
        </p:grpSpPr>
        <p:sp>
          <p:nvSpPr>
            <p:cNvPr id="5" name="Rectangle 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6" name="Rectangle 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7" name="Rectangle 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sp>
        <p:nvSpPr>
          <p:cNvPr id="8" name="Rectangle 7"/>
          <p:cNvSpPr/>
          <p:nvPr/>
        </p:nvSpPr>
        <p:spPr>
          <a:xfrm>
            <a:off x="75010" y="6282282"/>
            <a:ext cx="285993" cy="8356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948005"/>
            <a:ext cx="285993" cy="441476"/>
          </a:xfrm>
          <a:prstGeom prst="rect">
            <a:avLst/>
          </a:prstGeom>
        </p:spPr>
      </p:pic>
      <p:grpSp>
        <p:nvGrpSpPr>
          <p:cNvPr id="10" name="Group 9"/>
          <p:cNvGrpSpPr/>
          <p:nvPr/>
        </p:nvGrpSpPr>
        <p:grpSpPr>
          <a:xfrm>
            <a:off x="75010" y="6917267"/>
            <a:ext cx="285993" cy="441476"/>
            <a:chOff x="1060450" y="3213100"/>
            <a:chExt cx="3381375" cy="5219700"/>
          </a:xfrm>
        </p:grpSpPr>
        <p:grpSp>
          <p:nvGrpSpPr>
            <p:cNvPr id="11" name="Group 10"/>
            <p:cNvGrpSpPr/>
            <p:nvPr/>
          </p:nvGrpSpPr>
          <p:grpSpPr>
            <a:xfrm>
              <a:off x="1060450" y="3213100"/>
              <a:ext cx="3381374" cy="4940300"/>
              <a:chOff x="4559301" y="2832100"/>
              <a:chExt cx="3381374" cy="5270500"/>
            </a:xfrm>
          </p:grpSpPr>
          <p:sp>
            <p:nvSpPr>
              <p:cNvPr id="13" name="Rectangle 1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4" name="Rectangle 1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5" name="Rectangle 1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6" name="Rectangle 1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7" name="Rectangle 1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450" y="3213100"/>
              <a:ext cx="3381375" cy="5219700"/>
            </a:xfrm>
            <a:prstGeom prst="rect">
              <a:avLst/>
            </a:prstGeom>
          </p:spPr>
        </p:pic>
      </p:grpSp>
      <p:grpSp>
        <p:nvGrpSpPr>
          <p:cNvPr id="18" name="Group 17"/>
          <p:cNvGrpSpPr/>
          <p:nvPr/>
        </p:nvGrpSpPr>
        <p:grpSpPr>
          <a:xfrm>
            <a:off x="75011" y="6684712"/>
            <a:ext cx="285993" cy="167138"/>
            <a:chOff x="4559301" y="5994400"/>
            <a:chExt cx="3381374" cy="2108200"/>
          </a:xfrm>
        </p:grpSpPr>
        <p:sp>
          <p:nvSpPr>
            <p:cNvPr id="19" name="Rectangle 18"/>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0" name="Rectangle 19"/>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1" y="6434006"/>
            <a:ext cx="285993" cy="441476"/>
          </a:xfrm>
          <a:prstGeom prst="rect">
            <a:avLst/>
          </a:prstGeom>
        </p:spPr>
      </p:pic>
      <p:grpSp>
        <p:nvGrpSpPr>
          <p:cNvPr id="22" name="Group 21"/>
          <p:cNvGrpSpPr/>
          <p:nvPr/>
        </p:nvGrpSpPr>
        <p:grpSpPr>
          <a:xfrm>
            <a:off x="75010" y="5629142"/>
            <a:ext cx="285993" cy="250707"/>
            <a:chOff x="4559301" y="4940300"/>
            <a:chExt cx="3381374" cy="3162300"/>
          </a:xfrm>
        </p:grpSpPr>
        <p:sp>
          <p:nvSpPr>
            <p:cNvPr id="23" name="Rectangle 2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4" name="Rectangle 2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5" name="Rectangle 2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462004"/>
            <a:ext cx="285993" cy="441476"/>
          </a:xfrm>
          <a:prstGeom prst="rect">
            <a:avLst/>
          </a:prstGeom>
        </p:spPr>
      </p:pic>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978743"/>
            <a:ext cx="285993" cy="441476"/>
          </a:xfrm>
          <a:prstGeom prst="rect">
            <a:avLst/>
          </a:prstGeom>
        </p:spPr>
      </p:pic>
      <p:sp>
        <p:nvSpPr>
          <p:cNvPr id="35" name="Rectangle 34"/>
          <p:cNvSpPr/>
          <p:nvPr/>
        </p:nvSpPr>
        <p:spPr>
          <a:xfrm>
            <a:off x="75010" y="4831127"/>
            <a:ext cx="285993" cy="8356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31" name="Picture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495482"/>
            <a:ext cx="285993" cy="441476"/>
          </a:xfrm>
          <a:prstGeom prst="rect">
            <a:avLst/>
          </a:prstGeom>
        </p:spPr>
      </p:pic>
      <p:cxnSp>
        <p:nvCxnSpPr>
          <p:cNvPr id="46" name="Straight Connector 45"/>
          <p:cNvCxnSpPr/>
          <p:nvPr/>
        </p:nvCxnSpPr>
        <p:spPr>
          <a:xfrm>
            <a:off x="75010" y="4466806"/>
            <a:ext cx="6782990"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61003" y="4252366"/>
            <a:ext cx="6496997" cy="248209"/>
          </a:xfrm>
          <a:prstGeom prst="rect">
            <a:avLst/>
          </a:prstGeom>
          <a:noFill/>
        </p:spPr>
        <p:txBody>
          <a:bodyPr wrap="square" rtlCol="0">
            <a:spAutoFit/>
          </a:bodyPr>
          <a:lstStyle/>
          <a:p>
            <a:r>
              <a:rPr lang="en-US" sz="1013" spc="169" dirty="0">
                <a:solidFill>
                  <a:schemeClr val="bg2">
                    <a:lumMod val="75000"/>
                  </a:schemeClr>
                </a:solidFill>
              </a:rPr>
              <a:t>9a            10            11            12n            1            2            3            4            </a:t>
            </a:r>
          </a:p>
        </p:txBody>
      </p:sp>
      <p:sp>
        <p:nvSpPr>
          <p:cNvPr id="48" name="Rectangle 47"/>
          <p:cNvSpPr/>
          <p:nvPr/>
        </p:nvSpPr>
        <p:spPr>
          <a:xfrm>
            <a:off x="424923" y="6014505"/>
            <a:ext cx="1198018" cy="301534"/>
          </a:xfrm>
          <a:prstGeom prst="rect">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9am</a:t>
            </a:r>
          </a:p>
        </p:txBody>
      </p:sp>
      <p:sp>
        <p:nvSpPr>
          <p:cNvPr id="44" name="Subtitle 2"/>
          <p:cNvSpPr txBox="1">
            <a:spLocks/>
          </p:cNvSpPr>
          <p:nvPr/>
        </p:nvSpPr>
        <p:spPr>
          <a:xfrm>
            <a:off x="315686" y="3134017"/>
            <a:ext cx="5377449" cy="65207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dirty="0">
                <a:latin typeface="Raleway Medium" panose="020B0603030101060003" pitchFamily="34" charset="0"/>
              </a:rPr>
              <a:t>Illustration of Appointment Optimization</a:t>
            </a:r>
            <a:endParaRPr lang="en-US" sz="1200" dirty="0">
              <a:latin typeface="Raleway Medium" panose="020B0603030101060003" pitchFamily="34" charset="0"/>
            </a:endParaRPr>
          </a:p>
          <a:p>
            <a:pPr algn="l"/>
            <a:endParaRPr lang="en-US" sz="3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123278906"/>
      </p:ext>
    </p:extLst>
  </p:cSld>
  <p:clrMapOvr>
    <a:masterClrMapping/>
  </p:clrMapOvr>
  <mc:AlternateContent xmlns:mc="http://schemas.openxmlformats.org/markup-compatibility/2006" xmlns:p14="http://schemas.microsoft.com/office/powerpoint/2010/main">
    <mc:Choice Requires="p14">
      <p:transition spd="slow" p14:dur="2000" advClick="0" advTm="4500"/>
    </mc:Choice>
    <mc:Fallback xmlns="">
      <p:transition spd="slow" advClick="0" advTm="45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xit" presetSubtype="0" fill="hold" nodeType="afterEffect">
                                  <p:stCondLst>
                                    <p:cond delay="2000"/>
                                  </p:stCondLst>
                                  <p:childTnLst>
                                    <p:animEffect transition="out" filter="fade">
                                      <p:cBhvr>
                                        <p:cTn id="10" dur="500"/>
                                        <p:tgtEl>
                                          <p:spTgt spid="2"/>
                                        </p:tgtEl>
                                      </p:cBhvr>
                                    </p:animEffect>
                                    <p:set>
                                      <p:cBhvr>
                                        <p:cTn id="11" dur="1" fill="hold">
                                          <p:stCondLst>
                                            <p:cond delay="499"/>
                                          </p:stCondLst>
                                        </p:cTn>
                                        <p:tgtEl>
                                          <p:spTgt spid="2"/>
                                        </p:tgtEl>
                                        <p:attrNameLst>
                                          <p:attrName>style.visibility</p:attrName>
                                        </p:attrNameLst>
                                      </p:cBhvr>
                                      <p:to>
                                        <p:strVal val="hidden"/>
                                      </p:to>
                                    </p:set>
                                  </p:childTnLst>
                                </p:cTn>
                              </p:par>
                            </p:childTnLst>
                          </p:cTn>
                        </p:par>
                        <p:par>
                          <p:cTn id="12" fill="hold">
                            <p:stCondLst>
                              <p:cond delay="3000"/>
                            </p:stCondLst>
                            <p:childTnLst>
                              <p:par>
                                <p:cTn id="13" presetID="2" presetClass="entr" presetSubtype="1" fill="hold" grpId="0" nodeType="afterEffect">
                                  <p:stCondLst>
                                    <p:cond delay="100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ppt_x"/>
                                          </p:val>
                                        </p:tav>
                                        <p:tav tm="100000">
                                          <p:val>
                                            <p:strVal val="#ppt_x"/>
                                          </p:val>
                                        </p:tav>
                                      </p:tavLst>
                                    </p:anim>
                                    <p:anim calcmode="lin" valueType="num">
                                      <p:cBhvr additive="base">
                                        <p:cTn id="16" dur="500" fill="hold"/>
                                        <p:tgtEl>
                                          <p:spTgt spid="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p:cNvCxnSpPr/>
          <p:nvPr/>
        </p:nvCxnSpPr>
        <p:spPr>
          <a:xfrm>
            <a:off x="75010" y="495932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5010" y="544060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5010" y="592265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5010" y="640941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010" y="6894652"/>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75010" y="5145926"/>
            <a:ext cx="285993" cy="250707"/>
            <a:chOff x="4559301" y="2832100"/>
            <a:chExt cx="3381374" cy="3162300"/>
          </a:xfrm>
        </p:grpSpPr>
        <p:sp>
          <p:nvSpPr>
            <p:cNvPr id="5" name="Rectangle 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6" name="Rectangle 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7" name="Rectangle 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sp>
        <p:nvSpPr>
          <p:cNvPr id="8" name="Rectangle 7"/>
          <p:cNvSpPr/>
          <p:nvPr/>
        </p:nvSpPr>
        <p:spPr>
          <a:xfrm>
            <a:off x="75010" y="6282282"/>
            <a:ext cx="285993" cy="8356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948005"/>
            <a:ext cx="285993" cy="441476"/>
          </a:xfrm>
          <a:prstGeom prst="rect">
            <a:avLst/>
          </a:prstGeom>
        </p:spPr>
      </p:pic>
      <p:grpSp>
        <p:nvGrpSpPr>
          <p:cNvPr id="10" name="Group 9"/>
          <p:cNvGrpSpPr/>
          <p:nvPr/>
        </p:nvGrpSpPr>
        <p:grpSpPr>
          <a:xfrm>
            <a:off x="75010" y="6917267"/>
            <a:ext cx="285993" cy="441476"/>
            <a:chOff x="1060450" y="3213100"/>
            <a:chExt cx="3381375" cy="5219700"/>
          </a:xfrm>
        </p:grpSpPr>
        <p:grpSp>
          <p:nvGrpSpPr>
            <p:cNvPr id="11" name="Group 10"/>
            <p:cNvGrpSpPr/>
            <p:nvPr/>
          </p:nvGrpSpPr>
          <p:grpSpPr>
            <a:xfrm>
              <a:off x="1060450" y="3213100"/>
              <a:ext cx="3381374" cy="4940300"/>
              <a:chOff x="4559301" y="2832100"/>
              <a:chExt cx="3381374" cy="5270500"/>
            </a:xfrm>
          </p:grpSpPr>
          <p:sp>
            <p:nvSpPr>
              <p:cNvPr id="13" name="Rectangle 1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4" name="Rectangle 1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5" name="Rectangle 1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6" name="Rectangle 1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7" name="Rectangle 1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450" y="3213100"/>
              <a:ext cx="3381375" cy="5219700"/>
            </a:xfrm>
            <a:prstGeom prst="rect">
              <a:avLst/>
            </a:prstGeom>
          </p:spPr>
        </p:pic>
      </p:grpSp>
      <p:grpSp>
        <p:nvGrpSpPr>
          <p:cNvPr id="18" name="Group 17"/>
          <p:cNvGrpSpPr/>
          <p:nvPr/>
        </p:nvGrpSpPr>
        <p:grpSpPr>
          <a:xfrm>
            <a:off x="75011" y="6684712"/>
            <a:ext cx="285993" cy="167138"/>
            <a:chOff x="4559301" y="5994400"/>
            <a:chExt cx="3381374" cy="2108200"/>
          </a:xfrm>
        </p:grpSpPr>
        <p:sp>
          <p:nvSpPr>
            <p:cNvPr id="19" name="Rectangle 18"/>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0" name="Rectangle 19"/>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1" y="6434006"/>
            <a:ext cx="285993" cy="441476"/>
          </a:xfrm>
          <a:prstGeom prst="rect">
            <a:avLst/>
          </a:prstGeom>
        </p:spPr>
      </p:pic>
      <p:grpSp>
        <p:nvGrpSpPr>
          <p:cNvPr id="22" name="Group 21"/>
          <p:cNvGrpSpPr/>
          <p:nvPr/>
        </p:nvGrpSpPr>
        <p:grpSpPr>
          <a:xfrm>
            <a:off x="75010" y="5629142"/>
            <a:ext cx="285993" cy="250707"/>
            <a:chOff x="4559301" y="4940300"/>
            <a:chExt cx="3381374" cy="3162300"/>
          </a:xfrm>
        </p:grpSpPr>
        <p:sp>
          <p:nvSpPr>
            <p:cNvPr id="23" name="Rectangle 2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4" name="Rectangle 2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5" name="Rectangle 2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462004"/>
            <a:ext cx="285993" cy="441476"/>
          </a:xfrm>
          <a:prstGeom prst="rect">
            <a:avLst/>
          </a:prstGeom>
        </p:spPr>
      </p:pic>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978743"/>
            <a:ext cx="285993" cy="441476"/>
          </a:xfrm>
          <a:prstGeom prst="rect">
            <a:avLst/>
          </a:prstGeom>
        </p:spPr>
      </p:pic>
      <p:sp>
        <p:nvSpPr>
          <p:cNvPr id="35" name="Rectangle 34"/>
          <p:cNvSpPr/>
          <p:nvPr/>
        </p:nvSpPr>
        <p:spPr>
          <a:xfrm>
            <a:off x="75010" y="4831127"/>
            <a:ext cx="285993" cy="8356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31" name="Picture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495482"/>
            <a:ext cx="285993" cy="441476"/>
          </a:xfrm>
          <a:prstGeom prst="rect">
            <a:avLst/>
          </a:prstGeom>
        </p:spPr>
      </p:pic>
      <p:cxnSp>
        <p:nvCxnSpPr>
          <p:cNvPr id="46" name="Straight Connector 45"/>
          <p:cNvCxnSpPr/>
          <p:nvPr/>
        </p:nvCxnSpPr>
        <p:spPr>
          <a:xfrm>
            <a:off x="75010" y="4466806"/>
            <a:ext cx="6782990"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61003" y="4252366"/>
            <a:ext cx="6496997" cy="248209"/>
          </a:xfrm>
          <a:prstGeom prst="rect">
            <a:avLst/>
          </a:prstGeom>
          <a:noFill/>
        </p:spPr>
        <p:txBody>
          <a:bodyPr wrap="square" rtlCol="0">
            <a:spAutoFit/>
          </a:bodyPr>
          <a:lstStyle/>
          <a:p>
            <a:r>
              <a:rPr lang="en-US" sz="1013" spc="169" dirty="0">
                <a:solidFill>
                  <a:schemeClr val="bg2">
                    <a:lumMod val="75000"/>
                  </a:schemeClr>
                </a:solidFill>
              </a:rPr>
              <a:t>9a            10            11            12n            1            2            3            4            </a:t>
            </a:r>
          </a:p>
        </p:txBody>
      </p:sp>
      <p:sp>
        <p:nvSpPr>
          <p:cNvPr id="48" name="Rectangle 47"/>
          <p:cNvSpPr/>
          <p:nvPr/>
        </p:nvSpPr>
        <p:spPr>
          <a:xfrm>
            <a:off x="424923" y="6014505"/>
            <a:ext cx="1198018" cy="301534"/>
          </a:xfrm>
          <a:prstGeom prst="rect">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9am</a:t>
            </a:r>
          </a:p>
        </p:txBody>
      </p:sp>
      <p:sp>
        <p:nvSpPr>
          <p:cNvPr id="44" name="Rectangle 43"/>
          <p:cNvSpPr/>
          <p:nvPr/>
        </p:nvSpPr>
        <p:spPr>
          <a:xfrm>
            <a:off x="2821716" y="3753931"/>
            <a:ext cx="1289577" cy="301534"/>
          </a:xfrm>
          <a:prstGeom prst="rect">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11am</a:t>
            </a:r>
          </a:p>
        </p:txBody>
      </p:sp>
      <p:grpSp>
        <p:nvGrpSpPr>
          <p:cNvPr id="3" name="Group 2"/>
          <p:cNvGrpSpPr/>
          <p:nvPr/>
        </p:nvGrpSpPr>
        <p:grpSpPr>
          <a:xfrm>
            <a:off x="431736" y="4515111"/>
            <a:ext cx="1520238" cy="2820001"/>
            <a:chOff x="767530" y="1677854"/>
            <a:chExt cx="2702646" cy="5013335"/>
          </a:xfrm>
        </p:grpSpPr>
        <p:sp>
          <p:nvSpPr>
            <p:cNvPr id="50" name="Right Arrow 49"/>
            <p:cNvSpPr/>
            <p:nvPr/>
          </p:nvSpPr>
          <p:spPr>
            <a:xfrm rot="10800000">
              <a:off x="806490" y="1747847"/>
              <a:ext cx="738335" cy="516835"/>
            </a:xfrm>
            <a:prstGeom prst="rightArrow">
              <a:avLst>
                <a:gd name="adj1" fmla="val 675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2" name="Right Arrow 51"/>
            <p:cNvSpPr/>
            <p:nvPr/>
          </p:nvSpPr>
          <p:spPr>
            <a:xfrm rot="10800000">
              <a:off x="806489" y="2623425"/>
              <a:ext cx="738335" cy="516835"/>
            </a:xfrm>
            <a:prstGeom prst="rightArrow">
              <a:avLst>
                <a:gd name="adj1" fmla="val 675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6" name="Rectangle 55"/>
            <p:cNvSpPr/>
            <p:nvPr/>
          </p:nvSpPr>
          <p:spPr>
            <a:xfrm>
              <a:off x="1397158" y="1677854"/>
              <a:ext cx="2073018" cy="5013335"/>
            </a:xfrm>
            <a:prstGeom prst="rect">
              <a:avLst/>
            </a:prstGeom>
            <a:solidFill>
              <a:srgbClr val="FF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1350" dirty="0"/>
                <a:t>Volunteers with </a:t>
              </a:r>
            </a:p>
            <a:p>
              <a:pPr algn="ctr"/>
              <a:r>
                <a:rPr lang="en-US" sz="1350" dirty="0"/>
                <a:t>Advanced Certifications</a:t>
              </a:r>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57" name="Right Arrow 56"/>
            <p:cNvSpPr/>
            <p:nvPr/>
          </p:nvSpPr>
          <p:spPr>
            <a:xfrm rot="10800000">
              <a:off x="767530" y="6096921"/>
              <a:ext cx="738335" cy="516835"/>
            </a:xfrm>
            <a:prstGeom prst="rightArrow">
              <a:avLst>
                <a:gd name="adj1" fmla="val 675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sp>
        <p:nvSpPr>
          <p:cNvPr id="49" name="Subtitle 2"/>
          <p:cNvSpPr txBox="1">
            <a:spLocks/>
          </p:cNvSpPr>
          <p:nvPr/>
        </p:nvSpPr>
        <p:spPr>
          <a:xfrm>
            <a:off x="315686" y="3134017"/>
            <a:ext cx="5377449" cy="65207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dirty="0">
                <a:latin typeface="Raleway Medium" panose="020B0603030101060003" pitchFamily="34" charset="0"/>
              </a:rPr>
              <a:t>Illustration of Appointment Optimization</a:t>
            </a:r>
            <a:endParaRPr lang="en-US" sz="1200" dirty="0">
              <a:latin typeface="Raleway Medium" panose="020B0603030101060003" pitchFamily="34" charset="0"/>
            </a:endParaRPr>
          </a:p>
          <a:p>
            <a:pPr algn="l"/>
            <a:r>
              <a:rPr lang="en-US" sz="800" dirty="0">
                <a:latin typeface="Raleway Light" panose="020B0403030101060003" pitchFamily="34" charset="0"/>
                <a:cs typeface="Times New Roman" panose="02020603050405020304" pitchFamily="18" charset="0"/>
              </a:rPr>
              <a:t>Taxpayer who needs a preparer with “Advanced” certification.</a:t>
            </a:r>
          </a:p>
        </p:txBody>
      </p:sp>
    </p:spTree>
    <p:extLst>
      <p:ext uri="{BB962C8B-B14F-4D97-AF65-F5344CB8AC3E}">
        <p14:creationId xmlns:p14="http://schemas.microsoft.com/office/powerpoint/2010/main" val="3088821932"/>
      </p:ext>
    </p:extLst>
  </p:cSld>
  <p:clrMapOvr>
    <a:masterClrMapping/>
  </p:clrMapOvr>
  <mc:AlternateContent xmlns:mc="http://schemas.openxmlformats.org/markup-compatibility/2006" xmlns:p14="http://schemas.microsoft.com/office/powerpoint/2010/main">
    <mc:Choice Requires="p14">
      <p:transition spd="slow" p14:dur="2000" advTm="5500"/>
    </mc:Choice>
    <mc:Fallback xmlns="">
      <p:transition spd="slow" advTm="55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fill="hold"/>
                                        <p:tgtEl>
                                          <p:spTgt spid="44"/>
                                        </p:tgtEl>
                                        <p:attrNameLst>
                                          <p:attrName>ppt_x</p:attrName>
                                        </p:attrNameLst>
                                      </p:cBhvr>
                                      <p:tavLst>
                                        <p:tav tm="0">
                                          <p:val>
                                            <p:strVal val="0-#ppt_w/2"/>
                                          </p:val>
                                        </p:tav>
                                        <p:tav tm="100000">
                                          <p:val>
                                            <p:strVal val="#ppt_x"/>
                                          </p:val>
                                        </p:tav>
                                      </p:tavLst>
                                    </p:anim>
                                    <p:anim calcmode="lin" valueType="num">
                                      <p:cBhvr additive="base">
                                        <p:cTn id="8" dur="500" fill="hold"/>
                                        <p:tgtEl>
                                          <p:spTgt spid="4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200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3000"/>
                            </p:stCondLst>
                            <p:childTnLst>
                              <p:par>
                                <p:cTn id="14" presetID="10" presetClass="exit" presetSubtype="0" fill="hold" grpId="1" nodeType="afterEffect">
                                  <p:stCondLst>
                                    <p:cond delay="2000"/>
                                  </p:stCondLst>
                                  <p:childTnLst>
                                    <p:animEffect transition="out" filter="fade">
                                      <p:cBhvr>
                                        <p:cTn id="15" dur="500"/>
                                        <p:tgtEl>
                                          <p:spTgt spid="44"/>
                                        </p:tgtEl>
                                      </p:cBhvr>
                                    </p:animEffect>
                                    <p:set>
                                      <p:cBhvr>
                                        <p:cTn id="16" dur="1" fill="hold">
                                          <p:stCondLst>
                                            <p:cond delay="499"/>
                                          </p:stCondLst>
                                        </p:cTn>
                                        <p:tgtEl>
                                          <p:spTgt spid="44"/>
                                        </p:tgtEl>
                                        <p:attrNameLst>
                                          <p:attrName>style.visibility</p:attrName>
                                        </p:attrNameLst>
                                      </p:cBhvr>
                                      <p:to>
                                        <p:strVal val="hidden"/>
                                      </p:to>
                                    </p:set>
                                  </p:childTnLst>
                                </p:cTn>
                              </p:par>
                              <p:par>
                                <p:cTn id="17" presetID="10" presetClass="exit" presetSubtype="0" fill="hold" nodeType="withEffect">
                                  <p:stCondLst>
                                    <p:cond delay="2000"/>
                                  </p:stCondLst>
                                  <p:childTnLst>
                                    <p:animEffect transition="out" filter="fad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p:cNvCxnSpPr/>
          <p:nvPr/>
        </p:nvCxnSpPr>
        <p:spPr>
          <a:xfrm>
            <a:off x="75010" y="495932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5010" y="5440603"/>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5010" y="592265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5010" y="6409410"/>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010" y="6894652"/>
            <a:ext cx="678299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75010" y="5145926"/>
            <a:ext cx="285993" cy="250707"/>
            <a:chOff x="4559301" y="2832100"/>
            <a:chExt cx="3381374" cy="3162300"/>
          </a:xfrm>
        </p:grpSpPr>
        <p:sp>
          <p:nvSpPr>
            <p:cNvPr id="5" name="Rectangle 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6" name="Rectangle 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7" name="Rectangle 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sp>
        <p:nvSpPr>
          <p:cNvPr id="8" name="Rectangle 7"/>
          <p:cNvSpPr/>
          <p:nvPr/>
        </p:nvSpPr>
        <p:spPr>
          <a:xfrm>
            <a:off x="75010" y="6282282"/>
            <a:ext cx="285993" cy="8356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948005"/>
            <a:ext cx="285993" cy="441476"/>
          </a:xfrm>
          <a:prstGeom prst="rect">
            <a:avLst/>
          </a:prstGeom>
        </p:spPr>
      </p:pic>
      <p:grpSp>
        <p:nvGrpSpPr>
          <p:cNvPr id="10" name="Group 9"/>
          <p:cNvGrpSpPr/>
          <p:nvPr/>
        </p:nvGrpSpPr>
        <p:grpSpPr>
          <a:xfrm>
            <a:off x="75010" y="6917267"/>
            <a:ext cx="285993" cy="441476"/>
            <a:chOff x="1060450" y="3213100"/>
            <a:chExt cx="3381375" cy="5219700"/>
          </a:xfrm>
        </p:grpSpPr>
        <p:grpSp>
          <p:nvGrpSpPr>
            <p:cNvPr id="11" name="Group 10"/>
            <p:cNvGrpSpPr/>
            <p:nvPr/>
          </p:nvGrpSpPr>
          <p:grpSpPr>
            <a:xfrm>
              <a:off x="1060450" y="3213100"/>
              <a:ext cx="3381374" cy="4940300"/>
              <a:chOff x="4559301" y="2832100"/>
              <a:chExt cx="3381374" cy="5270500"/>
            </a:xfrm>
          </p:grpSpPr>
          <p:sp>
            <p:nvSpPr>
              <p:cNvPr id="13" name="Rectangle 1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4" name="Rectangle 1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5" name="Rectangle 1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6" name="Rectangle 15"/>
              <p:cNvSpPr/>
              <p:nvPr/>
            </p:nvSpPr>
            <p:spPr>
              <a:xfrm>
                <a:off x="4559301" y="3886200"/>
                <a:ext cx="3381374" cy="10541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17" name="Rectangle 16"/>
              <p:cNvSpPr/>
              <p:nvPr/>
            </p:nvSpPr>
            <p:spPr>
              <a:xfrm>
                <a:off x="4559301" y="2832100"/>
                <a:ext cx="3381374" cy="10541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450" y="3213100"/>
              <a:ext cx="3381375" cy="5219700"/>
            </a:xfrm>
            <a:prstGeom prst="rect">
              <a:avLst/>
            </a:prstGeom>
          </p:spPr>
        </p:pic>
      </p:grpSp>
      <p:grpSp>
        <p:nvGrpSpPr>
          <p:cNvPr id="18" name="Group 17"/>
          <p:cNvGrpSpPr/>
          <p:nvPr/>
        </p:nvGrpSpPr>
        <p:grpSpPr>
          <a:xfrm>
            <a:off x="75011" y="6684712"/>
            <a:ext cx="285993" cy="167138"/>
            <a:chOff x="4559301" y="5994400"/>
            <a:chExt cx="3381374" cy="2108200"/>
          </a:xfrm>
        </p:grpSpPr>
        <p:sp>
          <p:nvSpPr>
            <p:cNvPr id="19" name="Rectangle 18"/>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0" name="Rectangle 19"/>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1" y="6434006"/>
            <a:ext cx="285993" cy="441476"/>
          </a:xfrm>
          <a:prstGeom prst="rect">
            <a:avLst/>
          </a:prstGeom>
        </p:spPr>
      </p:pic>
      <p:grpSp>
        <p:nvGrpSpPr>
          <p:cNvPr id="22" name="Group 21"/>
          <p:cNvGrpSpPr/>
          <p:nvPr/>
        </p:nvGrpSpPr>
        <p:grpSpPr>
          <a:xfrm>
            <a:off x="75010" y="5629142"/>
            <a:ext cx="285993" cy="250707"/>
            <a:chOff x="4559301" y="4940300"/>
            <a:chExt cx="3381374" cy="3162300"/>
          </a:xfrm>
        </p:grpSpPr>
        <p:sp>
          <p:nvSpPr>
            <p:cNvPr id="23" name="Rectangle 22"/>
            <p:cNvSpPr/>
            <p:nvPr/>
          </p:nvSpPr>
          <p:spPr>
            <a:xfrm>
              <a:off x="4559301" y="7048500"/>
              <a:ext cx="3381374" cy="10541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4" name="Rectangle 23"/>
            <p:cNvSpPr/>
            <p:nvPr/>
          </p:nvSpPr>
          <p:spPr>
            <a:xfrm>
              <a:off x="4559301" y="5994400"/>
              <a:ext cx="3381374" cy="1054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25" name="Rectangle 24"/>
            <p:cNvSpPr/>
            <p:nvPr/>
          </p:nvSpPr>
          <p:spPr>
            <a:xfrm>
              <a:off x="4559301" y="4940300"/>
              <a:ext cx="3381374" cy="10541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gr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5462004"/>
            <a:ext cx="285993" cy="441476"/>
          </a:xfrm>
          <a:prstGeom prst="rect">
            <a:avLst/>
          </a:prstGeom>
        </p:spPr>
      </p:pic>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978743"/>
            <a:ext cx="285993" cy="441476"/>
          </a:xfrm>
          <a:prstGeom prst="rect">
            <a:avLst/>
          </a:prstGeom>
        </p:spPr>
      </p:pic>
      <p:sp>
        <p:nvSpPr>
          <p:cNvPr id="35" name="Rectangle 34"/>
          <p:cNvSpPr/>
          <p:nvPr/>
        </p:nvSpPr>
        <p:spPr>
          <a:xfrm>
            <a:off x="75010" y="4831127"/>
            <a:ext cx="285993" cy="8356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pic>
        <p:nvPicPr>
          <p:cNvPr id="31" name="Picture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10" y="4495482"/>
            <a:ext cx="285993" cy="441476"/>
          </a:xfrm>
          <a:prstGeom prst="rect">
            <a:avLst/>
          </a:prstGeom>
        </p:spPr>
      </p:pic>
      <p:cxnSp>
        <p:nvCxnSpPr>
          <p:cNvPr id="46" name="Straight Connector 45"/>
          <p:cNvCxnSpPr/>
          <p:nvPr/>
        </p:nvCxnSpPr>
        <p:spPr>
          <a:xfrm>
            <a:off x="75010" y="4466806"/>
            <a:ext cx="6782990"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61003" y="4252366"/>
            <a:ext cx="6496997" cy="248209"/>
          </a:xfrm>
          <a:prstGeom prst="rect">
            <a:avLst/>
          </a:prstGeom>
          <a:noFill/>
        </p:spPr>
        <p:txBody>
          <a:bodyPr wrap="square" rtlCol="0">
            <a:spAutoFit/>
          </a:bodyPr>
          <a:lstStyle/>
          <a:p>
            <a:r>
              <a:rPr lang="en-US" sz="1013" spc="169" dirty="0">
                <a:solidFill>
                  <a:schemeClr val="bg2">
                    <a:lumMod val="75000"/>
                  </a:schemeClr>
                </a:solidFill>
              </a:rPr>
              <a:t>9a            10            11            12n            1            2            3            4            </a:t>
            </a:r>
          </a:p>
        </p:txBody>
      </p:sp>
      <p:sp>
        <p:nvSpPr>
          <p:cNvPr id="48" name="Rectangle 47"/>
          <p:cNvSpPr/>
          <p:nvPr/>
        </p:nvSpPr>
        <p:spPr>
          <a:xfrm>
            <a:off x="424923" y="6014505"/>
            <a:ext cx="1198018" cy="301534"/>
          </a:xfrm>
          <a:prstGeom prst="rect">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9am</a:t>
            </a:r>
          </a:p>
        </p:txBody>
      </p:sp>
      <p:sp>
        <p:nvSpPr>
          <p:cNvPr id="44" name="Rectangle 43"/>
          <p:cNvSpPr/>
          <p:nvPr/>
        </p:nvSpPr>
        <p:spPr>
          <a:xfrm>
            <a:off x="2142193" y="4562298"/>
            <a:ext cx="1289577" cy="301534"/>
          </a:xfrm>
          <a:prstGeom prst="rect">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900" dirty="0"/>
              <a:t>1.5 HR APPT @ 11am</a:t>
            </a:r>
          </a:p>
        </p:txBody>
      </p:sp>
      <p:grpSp>
        <p:nvGrpSpPr>
          <p:cNvPr id="3" name="Group 2"/>
          <p:cNvGrpSpPr/>
          <p:nvPr/>
        </p:nvGrpSpPr>
        <p:grpSpPr>
          <a:xfrm>
            <a:off x="453651" y="4515110"/>
            <a:ext cx="1498323" cy="797954"/>
            <a:chOff x="806490" y="1677854"/>
            <a:chExt cx="2663686" cy="1418584"/>
          </a:xfrm>
        </p:grpSpPr>
        <p:sp>
          <p:nvSpPr>
            <p:cNvPr id="50" name="Right Arrow 49"/>
            <p:cNvSpPr/>
            <p:nvPr/>
          </p:nvSpPr>
          <p:spPr>
            <a:xfrm rot="10800000">
              <a:off x="806490" y="1747847"/>
              <a:ext cx="738335" cy="516835"/>
            </a:xfrm>
            <a:prstGeom prst="rightArrow">
              <a:avLst>
                <a:gd name="adj1" fmla="val 67582"/>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sz="1013"/>
            </a:p>
          </p:txBody>
        </p:sp>
        <p:sp>
          <p:nvSpPr>
            <p:cNvPr id="56" name="Rectangle 55"/>
            <p:cNvSpPr/>
            <p:nvPr/>
          </p:nvSpPr>
          <p:spPr>
            <a:xfrm>
              <a:off x="1397158" y="1677854"/>
              <a:ext cx="2073018" cy="1418584"/>
            </a:xfrm>
            <a:prstGeom prst="rect">
              <a:avLst/>
            </a:prstGeom>
            <a:solidFill>
              <a:srgbClr val="FF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US" sz="1350" dirty="0"/>
                <a:t>Preference</a:t>
              </a:r>
            </a:p>
            <a:p>
              <a:pPr algn="ctr"/>
              <a:r>
                <a:rPr lang="en-US" sz="1350" dirty="0"/>
                <a:t>Given</a:t>
              </a:r>
            </a:p>
          </p:txBody>
        </p:sp>
      </p:grpSp>
      <p:sp>
        <p:nvSpPr>
          <p:cNvPr id="45" name="Subtitle 2"/>
          <p:cNvSpPr txBox="1">
            <a:spLocks/>
          </p:cNvSpPr>
          <p:nvPr/>
        </p:nvSpPr>
        <p:spPr>
          <a:xfrm>
            <a:off x="315686" y="3134017"/>
            <a:ext cx="5377449" cy="65207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dirty="0">
                <a:latin typeface="Raleway Medium" panose="020B0603030101060003" pitchFamily="34" charset="0"/>
              </a:rPr>
              <a:t>Illustration of Appointment Optimization</a:t>
            </a:r>
            <a:endParaRPr lang="en-US" sz="1200" dirty="0">
              <a:latin typeface="Raleway Medium" panose="020B0603030101060003" pitchFamily="34" charset="0"/>
            </a:endParaRPr>
          </a:p>
          <a:p>
            <a:pPr algn="l"/>
            <a:r>
              <a:rPr lang="en-US" sz="800" dirty="0">
                <a:latin typeface="Raleway Light" panose="020B0403030101060003" pitchFamily="34" charset="0"/>
                <a:cs typeface="Times New Roman" panose="02020603050405020304" pitchFamily="18" charset="0"/>
              </a:rPr>
              <a:t>Preference is given to volunteers with the fewest certifications that can accommodate the taxpayer’s needs, so that more highly certified volunteers can assist others.</a:t>
            </a:r>
          </a:p>
        </p:txBody>
      </p:sp>
    </p:spTree>
    <p:extLst>
      <p:ext uri="{BB962C8B-B14F-4D97-AF65-F5344CB8AC3E}">
        <p14:creationId xmlns:p14="http://schemas.microsoft.com/office/powerpoint/2010/main" val="147075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xit" presetSubtype="0" fill="hold" nodeType="afterEffect">
                                  <p:stCondLst>
                                    <p:cond delay="1500"/>
                                  </p:stCondLst>
                                  <p:childTnLst>
                                    <p:animEffect transition="out" filter="fade">
                                      <p:cBhvr>
                                        <p:cTn id="10" dur="500"/>
                                        <p:tgtEl>
                                          <p:spTgt spid="3"/>
                                        </p:tgtEl>
                                      </p:cBhvr>
                                    </p:animEffect>
                                    <p:set>
                                      <p:cBhvr>
                                        <p:cTn id="11" dur="1" fill="hold">
                                          <p:stCondLst>
                                            <p:cond delay="499"/>
                                          </p:stCondLst>
                                        </p:cTn>
                                        <p:tgtEl>
                                          <p:spTgt spid="3"/>
                                        </p:tgtEl>
                                        <p:attrNameLst>
                                          <p:attrName>style.visibility</p:attrName>
                                        </p:attrNameLst>
                                      </p:cBhvr>
                                      <p:to>
                                        <p:strVal val="hidden"/>
                                      </p:to>
                                    </p:set>
                                  </p:childTnLst>
                                </p:cTn>
                              </p:par>
                            </p:childTnLst>
                          </p:cTn>
                        </p:par>
                        <p:par>
                          <p:cTn id="12" fill="hold">
                            <p:stCondLst>
                              <p:cond delay="2500"/>
                            </p:stCondLst>
                            <p:childTnLst>
                              <p:par>
                                <p:cTn id="13" presetID="2" presetClass="entr" presetSubtype="1" fill="hold" grpId="0" nodeType="afterEffect">
                                  <p:stCondLst>
                                    <p:cond delay="100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000" dirty="0">
                <a:solidFill>
                  <a:schemeClr val="bg1"/>
                </a:solidFill>
                <a:latin typeface="Times New Roman" panose="02020603050405020304" pitchFamily="18" charset="0"/>
                <a:cs typeface="Times New Roman" panose="02020603050405020304" pitchFamily="18" charset="0"/>
              </a:rPr>
              <a:t>BENEFITS</a:t>
            </a:r>
          </a:p>
        </p:txBody>
      </p:sp>
      <p:sp>
        <p:nvSpPr>
          <p:cNvPr id="3" name="Subtitle 2"/>
          <p:cNvSpPr>
            <a:spLocks noGrp="1"/>
          </p:cNvSpPr>
          <p:nvPr>
            <p:ph type="subTitle" idx="1"/>
          </p:nvPr>
        </p:nvSpPr>
        <p:spPr>
          <a:xfrm>
            <a:off x="384049" y="3026229"/>
            <a:ext cx="6120924" cy="5653313"/>
          </a:xfrm>
        </p:spPr>
        <p:txBody>
          <a:bodyPr>
            <a:noAutofit/>
          </a:bodyPr>
          <a:lstStyle/>
          <a:p>
            <a:pPr algn="l"/>
            <a:r>
              <a:rPr lang="en-US" sz="1400" dirty="0">
                <a:latin typeface="Raleway Light" panose="020B0403030101060003" pitchFamily="34" charset="0"/>
              </a:rPr>
              <a:t>VITAL is a unique online software solution for efficient and effective management of all aspects of your VITA center. The product is flexible enough to accommodate one VITA center or multiple centers under a coalition umbrella.</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VITAL provides many operational benefits as a single point of management for all scheduling of volunteers, trainings, and taxpayer appointments. You will no longer have to purchase software and services from multiple, disparate vendors to run your VITA center. </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VITAL is also set up to run any number of custom reports to help you with reporting out to others and for grant writing. Its ability to report on volunteer demographics, scheduling and taxpayers accommodated may help you achieve future grant goals.</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Most importantly, taxpayers can be assured that they have been correctly matched with a volunteer certified to prepare their tax return, increasing the chance of a correct and complete tax return on their first visit to your center.</a:t>
            </a: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3388688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000" dirty="0">
                <a:solidFill>
                  <a:schemeClr val="bg1"/>
                </a:solidFill>
                <a:latin typeface="Times New Roman" panose="02020603050405020304" pitchFamily="18" charset="0"/>
                <a:cs typeface="Times New Roman" panose="02020603050405020304" pitchFamily="18" charset="0"/>
              </a:rPr>
              <a:t>CONTACT</a:t>
            </a:r>
          </a:p>
        </p:txBody>
      </p:sp>
      <p:sp>
        <p:nvSpPr>
          <p:cNvPr id="5" name="Rectangle 4"/>
          <p:cNvSpPr/>
          <p:nvPr/>
        </p:nvSpPr>
        <p:spPr>
          <a:xfrm flipV="1">
            <a:off x="1619250" y="4525699"/>
            <a:ext cx="5238750" cy="206029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Subtitle 2"/>
          <p:cNvSpPr txBox="1">
            <a:spLocks/>
          </p:cNvSpPr>
          <p:nvPr/>
        </p:nvSpPr>
        <p:spPr>
          <a:xfrm>
            <a:off x="1796823" y="4756420"/>
            <a:ext cx="4883605" cy="17485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r"/>
            <a:r>
              <a:rPr lang="en-US" sz="3300" dirty="0">
                <a:solidFill>
                  <a:schemeClr val="bg1"/>
                </a:solidFill>
                <a:latin typeface="Raleway Medium"/>
              </a:rPr>
              <a:t>freetaxhelp.us</a:t>
            </a:r>
          </a:p>
          <a:p>
            <a:pPr algn="r"/>
            <a:r>
              <a:rPr lang="en-US" sz="1600" dirty="0">
                <a:solidFill>
                  <a:schemeClr val="bg1"/>
                </a:solidFill>
                <a:latin typeface="Raleway Medium"/>
              </a:rPr>
              <a:t> </a:t>
            </a:r>
            <a:endParaRPr lang="en-US" dirty="0">
              <a:solidFill>
                <a:schemeClr val="bg1"/>
              </a:solidFill>
              <a:latin typeface="Raleway Medium"/>
            </a:endParaRPr>
          </a:p>
          <a:p>
            <a:pPr algn="r"/>
            <a:r>
              <a:rPr lang="en-US" sz="1600" dirty="0">
                <a:solidFill>
                  <a:schemeClr val="bg1"/>
                </a:solidFill>
                <a:latin typeface="Raleway Medium"/>
              </a:rPr>
              <a:t>Brennon Brown</a:t>
            </a:r>
          </a:p>
          <a:p>
            <a:pPr algn="r"/>
            <a:r>
              <a:rPr lang="en-US" sz="1400" dirty="0">
                <a:solidFill>
                  <a:schemeClr val="bg1"/>
                </a:solidFill>
                <a:latin typeface="Raleway Medium"/>
              </a:rPr>
              <a:t>brennon@dizzyatom.com</a:t>
            </a:r>
          </a:p>
          <a:p>
            <a:pPr algn="r"/>
            <a:r>
              <a:rPr lang="en-US" sz="1400" dirty="0">
                <a:solidFill>
                  <a:schemeClr val="bg1"/>
                </a:solidFill>
                <a:latin typeface="Raleway Medium"/>
              </a:rPr>
              <a:t>806-282-0404</a:t>
            </a:r>
          </a:p>
        </p:txBody>
      </p:sp>
    </p:spTree>
    <p:extLst>
      <p:ext uri="{BB962C8B-B14F-4D97-AF65-F5344CB8AC3E}">
        <p14:creationId xmlns:p14="http://schemas.microsoft.com/office/powerpoint/2010/main" val="2854393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rmAutofit/>
          </a:bodyPr>
          <a:lstStyle/>
          <a:p>
            <a:pPr algn="l"/>
            <a:r>
              <a:rPr lang="en-US" sz="2400" dirty="0">
                <a:solidFill>
                  <a:schemeClr val="bg1"/>
                </a:solidFill>
                <a:latin typeface="Times New Roman" panose="02020603050405020304" pitchFamily="18" charset="0"/>
                <a:cs typeface="Times New Roman" panose="02020603050405020304" pitchFamily="18" charset="0"/>
              </a:rPr>
              <a:t>EXECUTIVE SUMMARY</a:t>
            </a:r>
          </a:p>
        </p:txBody>
      </p:sp>
      <p:sp>
        <p:nvSpPr>
          <p:cNvPr id="3" name="Subtitle 2"/>
          <p:cNvSpPr>
            <a:spLocks noGrp="1"/>
          </p:cNvSpPr>
          <p:nvPr>
            <p:ph type="subTitle" idx="1"/>
          </p:nvPr>
        </p:nvSpPr>
        <p:spPr>
          <a:xfrm>
            <a:off x="174171" y="3026230"/>
            <a:ext cx="3040743" cy="4615542"/>
          </a:xfrm>
        </p:spPr>
        <p:txBody>
          <a:bodyPr>
            <a:noAutofit/>
          </a:bodyPr>
          <a:lstStyle/>
          <a:p>
            <a:pPr algn="l">
              <a:lnSpc>
                <a:spcPct val="150000"/>
              </a:lnSpc>
            </a:pPr>
            <a:r>
              <a:rPr lang="en-US" sz="1200" dirty="0">
                <a:latin typeface="Raleway Light" panose="020B0403030101060003" pitchFamily="34" charset="0"/>
                <a:cs typeface="Times New Roman" panose="02020603050405020304" pitchFamily="18" charset="0"/>
              </a:rPr>
              <a:t>Every VITA center site coordinator faces the same problem: </a:t>
            </a:r>
            <a:r>
              <a:rPr lang="en-US" sz="1200" b="1" dirty="0">
                <a:latin typeface="Raleway Light" panose="020B0403030101060003" pitchFamily="34" charset="0"/>
                <a:cs typeface="Times New Roman" panose="02020603050405020304" pitchFamily="18" charset="0"/>
              </a:rPr>
              <a:t>How to efficiently schedule and allocate volunteer resources to best serve taxpayers.</a:t>
            </a:r>
          </a:p>
          <a:p>
            <a:pPr algn="l">
              <a:lnSpc>
                <a:spcPct val="150000"/>
              </a:lnSpc>
            </a:pPr>
            <a:r>
              <a:rPr lang="en-US" sz="1200" dirty="0">
                <a:latin typeface="Raleway Light" panose="020B0403030101060003" pitchFamily="34" charset="0"/>
                <a:cs typeface="Times New Roman" panose="02020603050405020304" pitchFamily="18" charset="0"/>
              </a:rPr>
              <a:t>Even for the most organized and experienced site coordinator, this process consumes resources that could be otherwise used to help taxpayers.</a:t>
            </a:r>
          </a:p>
          <a:p>
            <a:pPr algn="l">
              <a:lnSpc>
                <a:spcPct val="150000"/>
              </a:lnSpc>
            </a:pPr>
            <a:endParaRPr lang="en-US" sz="1200" dirty="0">
              <a:latin typeface="Raleway Light" panose="020B0403030101060003" pitchFamily="34" charset="0"/>
              <a:cs typeface="Times New Roman" panose="02020603050405020304" pitchFamily="18" charset="0"/>
            </a:endParaRPr>
          </a:p>
          <a:p>
            <a:pPr algn="l">
              <a:lnSpc>
                <a:spcPct val="150000"/>
              </a:lnSpc>
            </a:pPr>
            <a:endParaRPr lang="en-US" sz="12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3548743" y="3026230"/>
            <a:ext cx="3137807" cy="565478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50000"/>
              </a:lnSpc>
            </a:pPr>
            <a:r>
              <a:rPr lang="en-US" sz="1200" dirty="0">
                <a:latin typeface="Raleway Light" panose="020B0403030101060003" pitchFamily="34" charset="0"/>
                <a:cs typeface="Times New Roman" panose="02020603050405020304" pitchFamily="18" charset="0"/>
              </a:rPr>
              <a:t>You recruit volunteers and ensure they take training and exams to meet IRS certification requirements.</a:t>
            </a:r>
          </a:p>
          <a:p>
            <a:pPr algn="l">
              <a:lnSpc>
                <a:spcPct val="150000"/>
              </a:lnSpc>
            </a:pPr>
            <a:r>
              <a:rPr lang="en-US" sz="1200" dirty="0">
                <a:latin typeface="Raleway Light" panose="020B0403030101060003" pitchFamily="34" charset="0"/>
                <a:cs typeface="Times New Roman" panose="02020603050405020304" pitchFamily="18" charset="0"/>
              </a:rPr>
              <a:t>You schedule volunteers to accommodate taxpayer appointments based on those certifications.</a:t>
            </a:r>
          </a:p>
          <a:p>
            <a:pPr algn="l">
              <a:lnSpc>
                <a:spcPct val="150000"/>
              </a:lnSpc>
            </a:pPr>
            <a:r>
              <a:rPr lang="en-US" sz="1200" dirty="0">
                <a:latin typeface="Raleway Light" panose="020B0403030101060003" pitchFamily="34" charset="0"/>
                <a:cs typeface="Times New Roman" panose="02020603050405020304" pitchFamily="18" charset="0"/>
              </a:rPr>
              <a:t>However, taxpayer situations are often found to be different from volunteer capabilities once the intake form and documents are reviewed. If a properly certified volunteer isn’t available, the taxpayer can’t be served.</a:t>
            </a:r>
          </a:p>
          <a:p>
            <a:pPr algn="l">
              <a:lnSpc>
                <a:spcPct val="150000"/>
              </a:lnSpc>
            </a:pPr>
            <a:r>
              <a:rPr lang="en-US" sz="1200" dirty="0">
                <a:latin typeface="Raleway Light" panose="020B0403030101060003" pitchFamily="34" charset="0"/>
                <a:cs typeface="Times New Roman" panose="02020603050405020304" pitchFamily="18" charset="0"/>
              </a:rPr>
              <a:t>Everyone involved is frustrated, time is wasted, and often money is lost for the taxpayer who missed work to be there. This situation is further exacerbated with walk-in only sites.</a:t>
            </a:r>
          </a:p>
          <a:p>
            <a:pPr algn="l">
              <a:lnSpc>
                <a:spcPct val="150000"/>
              </a:lnSpc>
            </a:pPr>
            <a:endParaRPr lang="en-US" sz="12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1293875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000" dirty="0">
                <a:solidFill>
                  <a:schemeClr val="bg1"/>
                </a:solidFill>
                <a:latin typeface="Times New Roman" panose="02020603050405020304" pitchFamily="18" charset="0"/>
                <a:cs typeface="Times New Roman" panose="02020603050405020304" pitchFamily="18" charset="0"/>
              </a:rPr>
              <a:t>ABOUT US</a:t>
            </a:r>
          </a:p>
        </p:txBody>
      </p:sp>
      <p:sp>
        <p:nvSpPr>
          <p:cNvPr id="3" name="Subtitle 2"/>
          <p:cNvSpPr>
            <a:spLocks noGrp="1"/>
          </p:cNvSpPr>
          <p:nvPr>
            <p:ph type="subTitle" idx="1"/>
          </p:nvPr>
        </p:nvSpPr>
        <p:spPr>
          <a:xfrm>
            <a:off x="384048" y="3026229"/>
            <a:ext cx="6121854" cy="5653313"/>
          </a:xfrm>
        </p:spPr>
        <p:txBody>
          <a:bodyPr>
            <a:noAutofit/>
          </a:bodyPr>
          <a:lstStyle/>
          <a:p>
            <a:pPr algn="l"/>
            <a:r>
              <a:rPr lang="en-US" sz="1400" dirty="0" err="1">
                <a:latin typeface="Raleway Light" panose="020B0403030101060003" pitchFamily="34" charset="0"/>
              </a:rPr>
              <a:t>Dizzyatom</a:t>
            </a:r>
            <a:r>
              <a:rPr lang="en-US" sz="1400" dirty="0">
                <a:latin typeface="Raleway Light" panose="020B0403030101060003" pitchFamily="34" charset="0"/>
              </a:rPr>
              <a:t>, LLC envisions, designs and develops software and computer systems to address unique customer issues. We develop solutions for problems considered to be niche or specialized for larger IT companies but important to the operations of our customers.</a:t>
            </a:r>
            <a:r>
              <a:rPr lang="en-US" sz="1400" i="1" dirty="0">
                <a:latin typeface="Raleway Light" panose="020B0403030101060003" pitchFamily="34" charset="0"/>
              </a:rPr>
              <a:t> </a:t>
            </a:r>
            <a:r>
              <a:rPr lang="en-US" sz="1400" dirty="0">
                <a:latin typeface="Raleway Light" panose="020B0403030101060003" pitchFamily="34" charset="0"/>
              </a:rPr>
              <a:t>We believe there is an ongoing need in the marketplace for specialized software solutions for customers not served by the more commonly available commercial, one-size-fits-all solutions. </a:t>
            </a:r>
          </a:p>
          <a:p>
            <a:pPr algn="l"/>
            <a:endParaRPr lang="en-US" sz="1400" dirty="0">
              <a:latin typeface="Raleway Light" panose="020B0403030101060003" pitchFamily="34" charset="0"/>
            </a:endParaRPr>
          </a:p>
          <a:p>
            <a:pPr algn="l"/>
            <a:r>
              <a:rPr lang="en-US" sz="1400" dirty="0">
                <a:latin typeface="Raleway Light" panose="020B0403030101060003" pitchFamily="34" charset="0"/>
              </a:rPr>
              <a:t>The company is a privately-held, single owner limited liability company. All solutions are developed with full participation by the founder and strategically chosen outside contractors. The extensive expertise of our founder and contractors allows us to aggregate a greater depth and breadth of knowledge over a broader array of technologies to turn otherwise complex, risky or special projects into a reality for our customers. </a:t>
            </a: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3057897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rmAutofit/>
          </a:bodyPr>
          <a:lstStyle/>
          <a:p>
            <a:pPr algn="l"/>
            <a:r>
              <a:rPr lang="en-US" sz="2400" dirty="0">
                <a:solidFill>
                  <a:schemeClr val="bg1"/>
                </a:solidFill>
                <a:latin typeface="Times New Roman" panose="02020603050405020304" pitchFamily="18" charset="0"/>
                <a:cs typeface="Times New Roman" panose="02020603050405020304" pitchFamily="18" charset="0"/>
              </a:rPr>
              <a:t>EXECUTIVE SUMMARY</a:t>
            </a:r>
          </a:p>
        </p:txBody>
      </p:sp>
      <p:sp>
        <p:nvSpPr>
          <p:cNvPr id="3" name="Subtitle 2"/>
          <p:cNvSpPr>
            <a:spLocks noGrp="1"/>
          </p:cNvSpPr>
          <p:nvPr>
            <p:ph type="subTitle" idx="1"/>
          </p:nvPr>
        </p:nvSpPr>
        <p:spPr>
          <a:xfrm>
            <a:off x="3525593" y="3003079"/>
            <a:ext cx="3160957" cy="5643209"/>
          </a:xfrm>
        </p:spPr>
        <p:txBody>
          <a:bodyPr>
            <a:noAutofit/>
          </a:bodyPr>
          <a:lstStyle/>
          <a:p>
            <a:pPr algn="l">
              <a:lnSpc>
                <a:spcPct val="150000"/>
              </a:lnSpc>
            </a:pPr>
            <a:r>
              <a:rPr lang="en-US" sz="1200" dirty="0">
                <a:latin typeface="Raleway Light" panose="020B0403030101060003" pitchFamily="34" charset="0"/>
                <a:cs typeface="Times New Roman" panose="02020603050405020304" pitchFamily="18" charset="0"/>
              </a:rPr>
              <a:t>In the past, no single piece of software previously existed to manage these issues, and efficient management of these resources has required integration of multiple tools.</a:t>
            </a:r>
          </a:p>
          <a:p>
            <a:pPr algn="l">
              <a:lnSpc>
                <a:spcPct val="150000"/>
              </a:lnSpc>
            </a:pPr>
            <a:r>
              <a:rPr lang="en-US" sz="1200" b="1" dirty="0">
                <a:solidFill>
                  <a:prstClr val="black"/>
                </a:solidFill>
                <a:latin typeface="Raleway Light" panose="020B0403030101060003" pitchFamily="34" charset="0"/>
                <a:cs typeface="Times New Roman" panose="02020603050405020304" pitchFamily="18" charset="0"/>
              </a:rPr>
              <a:t>VITAL is an affordable, custom-built software system </a:t>
            </a:r>
            <a:r>
              <a:rPr lang="en-US" sz="1200" dirty="0">
                <a:solidFill>
                  <a:prstClr val="black"/>
                </a:solidFill>
                <a:latin typeface="Raleway Light" panose="020B0403030101060003" pitchFamily="34" charset="0"/>
                <a:cs typeface="Times New Roman" panose="02020603050405020304" pitchFamily="18" charset="0"/>
              </a:rPr>
              <a:t>designed to meet each of these requirements.</a:t>
            </a:r>
          </a:p>
          <a:p>
            <a:pPr algn="l">
              <a:lnSpc>
                <a:spcPct val="150000"/>
              </a:lnSpc>
            </a:pPr>
            <a:r>
              <a:rPr lang="en-US" sz="1200" dirty="0">
                <a:solidFill>
                  <a:prstClr val="black"/>
                </a:solidFill>
                <a:latin typeface="Raleway Light" panose="020B0403030101060003" pitchFamily="34" charset="0"/>
                <a:cs typeface="Times New Roman" panose="02020603050405020304" pitchFamily="18" charset="0"/>
              </a:rPr>
              <a:t>It was built </a:t>
            </a:r>
            <a:r>
              <a:rPr lang="en-US" sz="1200" b="1" dirty="0">
                <a:solidFill>
                  <a:prstClr val="black"/>
                </a:solidFill>
                <a:latin typeface="Raleway Light" panose="020B0403030101060003" pitchFamily="34" charset="0"/>
                <a:cs typeface="Times New Roman" panose="02020603050405020304" pitchFamily="18" charset="0"/>
              </a:rPr>
              <a:t>specifically for site coordinators and coalitions </a:t>
            </a:r>
            <a:r>
              <a:rPr lang="en-US" sz="1200" dirty="0">
                <a:solidFill>
                  <a:prstClr val="black"/>
                </a:solidFill>
                <a:latin typeface="Raleway Light" panose="020B0403030101060003" pitchFamily="34" charset="0"/>
                <a:cs typeface="Times New Roman" panose="02020603050405020304" pitchFamily="18" charset="0"/>
              </a:rPr>
              <a:t>and is easy to learn and use.</a:t>
            </a:r>
          </a:p>
          <a:p>
            <a:pPr algn="l">
              <a:lnSpc>
                <a:spcPct val="150000"/>
              </a:lnSpc>
            </a:pPr>
            <a:r>
              <a:rPr lang="en-US" sz="1200" dirty="0">
                <a:solidFill>
                  <a:prstClr val="black"/>
                </a:solidFill>
                <a:latin typeface="Raleway Light" panose="020B0403030101060003" pitchFamily="34" charset="0"/>
                <a:cs typeface="Times New Roman" panose="02020603050405020304" pitchFamily="18" charset="0"/>
              </a:rPr>
              <a:t>It will increase the productivity of your center and the satisfaction of volunteers and clients.</a:t>
            </a:r>
            <a:endParaRPr lang="en-US" sz="1200" dirty="0">
              <a:solidFill>
                <a:prstClr val="black">
                  <a:lumMod val="95000"/>
                  <a:lumOff val="5000"/>
                </a:prstClr>
              </a:solidFill>
              <a:latin typeface="Raleway Light" panose="020B0403030101060003" pitchFamily="34" charset="0"/>
              <a:cs typeface="Times New Roman" panose="02020603050405020304" pitchFamily="18" charset="0"/>
            </a:endParaRPr>
          </a:p>
          <a:p>
            <a:pPr algn="l">
              <a:lnSpc>
                <a:spcPct val="150000"/>
              </a:lnSpc>
            </a:pPr>
            <a:endParaRPr lang="en-US" sz="12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174171" y="3003080"/>
            <a:ext cx="3256189" cy="553903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Onboard volunteers</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Schedule volunteer training</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Create a calendar with site opening hours and allow volunteers to book availability against it</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Provide online booking to taxpayers using an intake form to screen for Basic, Advanced or other volunteer certifications required</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Optimize available volunteer resources based on their IRS certifications</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Automatically remind clients about appointments</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Track volunteer time</a:t>
            </a:r>
          </a:p>
          <a:p>
            <a:pPr marL="285750" lvl="0" indent="-171450" algn="l">
              <a:lnSpc>
                <a:spcPct val="150000"/>
              </a:lnSpc>
              <a:buFont typeface="Wingdings" panose="05000000000000000000" pitchFamily="2" charset="2"/>
              <a:buChar char="ü"/>
            </a:pPr>
            <a:r>
              <a:rPr lang="en-US" sz="1200" dirty="0">
                <a:latin typeface="Raleway Light" panose="020B0403030101060003" pitchFamily="34" charset="0"/>
                <a:cs typeface="Times New Roman" panose="02020603050405020304" pitchFamily="18" charset="0"/>
              </a:rPr>
              <a:t>Report information for grant writing and other compliance </a:t>
            </a:r>
          </a:p>
          <a:p>
            <a:pPr algn="l">
              <a:lnSpc>
                <a:spcPct val="150000"/>
              </a:lnSpc>
            </a:pPr>
            <a:endParaRPr lang="en-US" sz="12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253082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b="1" dirty="0">
                <a:solidFill>
                  <a:schemeClr val="bg1"/>
                </a:solidFill>
                <a:latin typeface="Times New Roman" panose="02020603050405020304" pitchFamily="18" charset="0"/>
                <a:cs typeface="Times New Roman" panose="02020603050405020304" pitchFamily="18" charset="0"/>
              </a:rPr>
              <a:t>COORDINATING A VITA CENTER</a:t>
            </a:r>
            <a:r>
              <a:rPr lang="en-US" sz="2000" b="1" dirty="0">
                <a:solidFill>
                  <a:schemeClr val="bg1"/>
                </a:solidFill>
                <a:latin typeface="Times New Roman" panose="02020603050405020304" pitchFamily="18" charset="0"/>
                <a:cs typeface="Times New Roman" panose="02020603050405020304" pitchFamily="18" charset="0"/>
              </a:rPr>
              <a:t> </a:t>
            </a:r>
            <a:br>
              <a:rPr lang="en-US" sz="1600" b="1"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WITHOUT A SYSTEM TO ONBOARD AND MANAGE VOLUNTEERS IS</a:t>
            </a:r>
            <a:br>
              <a:rPr lang="en-US" sz="16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TIME-CONSUMING, INEFFICIENT AND FRUSTRATING</a:t>
            </a:r>
            <a:br>
              <a:rPr lang="en-US" sz="1600" b="1"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FOR SITE COORDINATORS, VOLUNTEERS AND TAXPAYER CLIENTS</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81964" y="3026229"/>
            <a:ext cx="6157731" cy="5446439"/>
          </a:xfrm>
        </p:spPr>
        <p:txBody>
          <a:bodyPr>
            <a:noAutofit/>
          </a:bodyPr>
          <a:lstStyle/>
          <a:p>
            <a:pPr algn="l"/>
            <a:r>
              <a:rPr lang="en-US" b="1" dirty="0">
                <a:latin typeface="Raleway Light" panose="020B0403030101060003" pitchFamily="34" charset="0"/>
                <a:cs typeface="Times New Roman" panose="02020603050405020304" pitchFamily="18" charset="0"/>
              </a:rPr>
              <a:t>Volunteer Recruiting</a:t>
            </a:r>
            <a:endParaRPr lang="en-US" sz="1400" b="1" dirty="0">
              <a:latin typeface="Raleway Light" panose="020B0403030101060003" pitchFamily="34" charset="0"/>
              <a:cs typeface="Times New Roman" panose="02020603050405020304" pitchFamily="18" charset="0"/>
            </a:endParaRPr>
          </a:p>
          <a:p>
            <a:pPr algn="l"/>
            <a:r>
              <a:rPr lang="en-US" sz="1400" dirty="0">
                <a:latin typeface="Raleway Light" panose="020B0403030101060003" pitchFamily="34" charset="0"/>
                <a:cs typeface="Times New Roman" panose="02020603050405020304" pitchFamily="18" charset="0"/>
              </a:rPr>
              <a:t>Your goal is to increase volunteer retention by reducing barriers to volunteering. But for many volunteers, multiple systems and steps to register for training, select a location and identify dates and times when they can volunteer is overwhelming and confusing. This also makes it difficult for coalition managers or site coordinators to easily reach out to volunteers and track their progress.</a:t>
            </a:r>
          </a:p>
          <a:p>
            <a:pPr algn="l"/>
            <a:endParaRPr lang="en-US" sz="1400" dirty="0">
              <a:latin typeface="Raleway Light" panose="020B0403030101060003" pitchFamily="34" charset="0"/>
              <a:cs typeface="Times New Roman" panose="02020603050405020304" pitchFamily="18" charset="0"/>
            </a:endParaRPr>
          </a:p>
          <a:p>
            <a:pPr algn="l"/>
            <a:r>
              <a:rPr lang="en-US" b="1" dirty="0">
                <a:latin typeface="Raleway Light" panose="020B0403030101060003" pitchFamily="34" charset="0"/>
                <a:cs typeface="Times New Roman" panose="02020603050405020304" pitchFamily="18" charset="0"/>
              </a:rPr>
              <a:t>Volunteer and Client Scheduling</a:t>
            </a:r>
          </a:p>
          <a:p>
            <a:pPr algn="l"/>
            <a:r>
              <a:rPr lang="en-US" sz="1400" dirty="0">
                <a:latin typeface="Raleway Light" panose="020B0403030101060003" pitchFamily="34" charset="0"/>
                <a:cs typeface="Times New Roman" panose="02020603050405020304" pitchFamily="18" charset="0"/>
              </a:rPr>
              <a:t>Volunteer scheduling can also be a major source of frustration. You could use a scheduling software to create time slots and ask volunteers to sign up for certain duties - such as a Tax Greeter or a Tax Preparer at a certain certification level. But inevitably, volunteers will sign up for a position for which they are not certified, creating additional confusion.</a:t>
            </a:r>
          </a:p>
          <a:p>
            <a:pPr algn="l"/>
            <a:r>
              <a:rPr lang="en-US" sz="1400" dirty="0">
                <a:latin typeface="Raleway Light" panose="020B0403030101060003" pitchFamily="34" charset="0"/>
                <a:cs typeface="Times New Roman" panose="02020603050405020304" pitchFamily="18" charset="0"/>
              </a:rPr>
              <a:t>In addition, fluctuating client demand can result in too many volunteers some days and not enough volunteers on other days. And volunteers who show up on slow days are less likely to show up on other days, which are invariably busy days. </a:t>
            </a:r>
            <a:endParaRPr lang="en-US" sz="1200" dirty="0">
              <a:latin typeface="Raleway Light" panose="020B0403030101060003" pitchFamily="34" charset="0"/>
              <a:cs typeface="Times New Roman" panose="02020603050405020304" pitchFamily="18" charset="0"/>
            </a:endParaRPr>
          </a:p>
        </p:txBody>
      </p:sp>
      <p:sp>
        <p:nvSpPr>
          <p:cNvPr id="5" name="TextBox 4"/>
          <p:cNvSpPr txBox="1"/>
          <p:nvPr/>
        </p:nvSpPr>
        <p:spPr>
          <a:xfrm>
            <a:off x="5312779" y="8369290"/>
            <a:ext cx="1226916" cy="369332"/>
          </a:xfrm>
          <a:prstGeom prst="rect">
            <a:avLst/>
          </a:prstGeom>
          <a:noFill/>
        </p:spPr>
        <p:txBody>
          <a:bodyPr wrap="square" rtlCol="0">
            <a:spAutoFit/>
          </a:bodyPr>
          <a:lstStyle/>
          <a:p>
            <a:pPr algn="r"/>
            <a:r>
              <a:rPr lang="en-US" dirty="0">
                <a:solidFill>
                  <a:schemeClr val="bg1">
                    <a:lumMod val="65000"/>
                  </a:schemeClr>
                </a:solidFill>
                <a:latin typeface="Calibri" panose="020F0502020204030204" pitchFamily="34" charset="0"/>
                <a:cs typeface="Calibri" panose="020F0502020204030204" pitchFamily="34" charset="0"/>
              </a:rPr>
              <a:t>→</a:t>
            </a:r>
            <a:endParaRPr lang="en-US" dirty="0">
              <a:solidFill>
                <a:schemeClr val="bg1">
                  <a:lumMod val="65000"/>
                </a:schemeClr>
              </a:solidFill>
            </a:endParaRPr>
          </a:p>
        </p:txBody>
      </p:sp>
    </p:spTree>
    <p:extLst>
      <p:ext uri="{BB962C8B-B14F-4D97-AF65-F5344CB8AC3E}">
        <p14:creationId xmlns:p14="http://schemas.microsoft.com/office/powerpoint/2010/main" val="2946293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b="1" dirty="0">
                <a:solidFill>
                  <a:schemeClr val="bg1"/>
                </a:solidFill>
                <a:latin typeface="Times New Roman" panose="02020603050405020304" pitchFamily="18" charset="0"/>
                <a:cs typeface="Times New Roman" panose="02020603050405020304" pitchFamily="18" charset="0"/>
              </a:rPr>
              <a:t>COORDINATING A VITA CENTER</a:t>
            </a:r>
            <a:r>
              <a:rPr lang="en-US" sz="2000" b="1" dirty="0">
                <a:solidFill>
                  <a:schemeClr val="bg1"/>
                </a:solidFill>
                <a:latin typeface="Times New Roman" panose="02020603050405020304" pitchFamily="18" charset="0"/>
                <a:cs typeface="Times New Roman" panose="02020603050405020304" pitchFamily="18" charset="0"/>
              </a:rPr>
              <a:t> </a:t>
            </a:r>
            <a:br>
              <a:rPr lang="en-US" sz="1600" b="1"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WITHOUT A SYSTEM TO ONBOARD AND MANAGE VOLUNTEERS IS</a:t>
            </a:r>
            <a:br>
              <a:rPr lang="en-US" sz="16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TIME-CONSUMING, INEFFICIENT AND FRUSTRATING</a:t>
            </a:r>
            <a:br>
              <a:rPr lang="en-US" sz="1600" b="1"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FOR SITE COORDINATORS, VOLUNTEERS AND TAXPAYER CLIENTS</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97793" y="2932161"/>
            <a:ext cx="6065134" cy="5747381"/>
          </a:xfrm>
        </p:spPr>
        <p:txBody>
          <a:bodyPr>
            <a:noAutofit/>
          </a:bodyPr>
          <a:lstStyle/>
          <a:p>
            <a:pPr algn="l"/>
            <a:r>
              <a:rPr lang="en-US" b="1" dirty="0">
                <a:latin typeface="Raleway Light" panose="020B0403030101060003" pitchFamily="34" charset="0"/>
                <a:cs typeface="Times New Roman" panose="02020603050405020304" pitchFamily="18" charset="0"/>
              </a:rPr>
              <a:t>Tracking and Reporting Volunteer Hours</a:t>
            </a:r>
          </a:p>
          <a:p>
            <a:pPr algn="l"/>
            <a:r>
              <a:rPr lang="en-US" sz="1400" dirty="0">
                <a:latin typeface="Raleway Light" panose="020B0403030101060003" pitchFamily="34" charset="0"/>
                <a:cs typeface="Times New Roman" panose="02020603050405020304" pitchFamily="18" charset="0"/>
              </a:rPr>
              <a:t>You also need a system to track and report volunteer hours. A coordinator could track this manually using a sign-in sheet and an Excel spreadsheet. But this requires additional work each time the center is open and at the end of the season, when you have to total and report hours to various interested parties. You might also have separate reporting for training hours that needs to be considered.</a:t>
            </a:r>
          </a:p>
          <a:p>
            <a:pPr algn="l"/>
            <a:endParaRPr lang="en-US" sz="12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2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332809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b="1" dirty="0">
                <a:solidFill>
                  <a:schemeClr val="bg1"/>
                </a:solidFill>
                <a:latin typeface="Times New Roman" panose="02020603050405020304" pitchFamily="18" charset="0"/>
                <a:cs typeface="Times New Roman" panose="02020603050405020304" pitchFamily="18" charset="0"/>
              </a:rPr>
              <a:t>A MISMATCH</a:t>
            </a:r>
            <a:br>
              <a:rPr lang="en-US" sz="1400"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BETWEEN VOLUNTEER CERTIFICATIONS AND TAXPAYER NEEDS</a:t>
            </a:r>
            <a:br>
              <a:rPr lang="en-US" sz="1400"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WASTES TAXPAYER TIME</a:t>
            </a:r>
            <a:br>
              <a:rPr lang="en-US" sz="1400" dirty="0">
                <a:solidFill>
                  <a:schemeClr val="bg1"/>
                </a:solidFill>
                <a:latin typeface="Times New Roman" panose="02020603050405020304" pitchFamily="18" charset="0"/>
                <a:cs typeface="Times New Roman" panose="02020603050405020304" pitchFamily="18" charset="0"/>
              </a:rPr>
            </a:br>
            <a:r>
              <a:rPr lang="en-US" sz="1400" dirty="0">
                <a:solidFill>
                  <a:schemeClr val="bg1"/>
                </a:solidFill>
                <a:latin typeface="Times New Roman" panose="02020603050405020304" pitchFamily="18" charset="0"/>
                <a:cs typeface="Times New Roman" panose="02020603050405020304" pitchFamily="18" charset="0"/>
              </a:rPr>
              <a:t>AND COULD RESULT IN</a:t>
            </a:r>
            <a:br>
              <a:rPr lang="en-US" sz="1400"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INACCURATE TAX PREPARATION</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4171" y="3068622"/>
            <a:ext cx="6248400" cy="5241587"/>
          </a:xfrm>
        </p:spPr>
        <p:txBody>
          <a:bodyPr>
            <a:noAutofit/>
          </a:bodyPr>
          <a:lstStyle/>
          <a:p>
            <a:pPr algn="l"/>
            <a:r>
              <a:rPr lang="en-US" sz="1400" dirty="0">
                <a:latin typeface="Raleway Light" panose="020B0403030101060003" pitchFamily="34" charset="0"/>
              </a:rPr>
              <a:t>How do you address the challenge to schedule clients with properly certified volunteers? </a:t>
            </a:r>
          </a:p>
          <a:p>
            <a:pPr algn="l"/>
            <a:r>
              <a:rPr lang="en-US" sz="1400" b="1" dirty="0">
                <a:latin typeface="Raleway Light" panose="020B0403030101060003" pitchFamily="34" charset="0"/>
              </a:rPr>
              <a:t>First-come, first serve?</a:t>
            </a:r>
          </a:p>
          <a:p>
            <a:pPr algn="l"/>
            <a:r>
              <a:rPr lang="en-US" sz="1400" dirty="0">
                <a:latin typeface="Raleway Light" panose="020B0403030101060003" pitchFamily="34" charset="0"/>
              </a:rPr>
              <a:t>A site coordinator might take clients on a first-come, first-serve basis and assign clients to available volunteers based on the intake form. This strategy works if you have enough certified volunteers, but it often results in clients waiting for hours and then being turned away when there isn’t a volunteer available.</a:t>
            </a:r>
          </a:p>
          <a:p>
            <a:pPr algn="l"/>
            <a:r>
              <a:rPr lang="en-US" sz="1400" b="1" dirty="0">
                <a:latin typeface="Raleway Light" panose="020B0403030101060003" pitchFamily="34" charset="0"/>
              </a:rPr>
              <a:t>Come back another time?</a:t>
            </a:r>
          </a:p>
          <a:p>
            <a:pPr algn="l"/>
            <a:r>
              <a:rPr lang="en-US" sz="1400" dirty="0">
                <a:latin typeface="Raleway Light" panose="020B0403030101060003" pitchFamily="34" charset="0"/>
              </a:rPr>
              <a:t>You could schedule that client for a future date, but then walk-ins on those dates are unable to be served. The scheduled client might also go to another center and skip the future appointment, creating a gap in the schedule for the volunteer assigned and preventing others from scheduling on that date. You can also spend hours returning phone calls and communicating with clients via email to follow up on these appointments.</a:t>
            </a:r>
          </a:p>
          <a:p>
            <a:pPr algn="l"/>
            <a:r>
              <a:rPr lang="en-US" sz="1400" b="1" dirty="0">
                <a:latin typeface="Raleway Light" panose="020B0403030101060003" pitchFamily="34" charset="0"/>
              </a:rPr>
              <a:t>By appointment only?</a:t>
            </a:r>
            <a:r>
              <a:rPr lang="en-US" sz="1400" dirty="0">
                <a:latin typeface="Raleway Light" panose="020B0403030101060003" pitchFamily="34" charset="0"/>
              </a:rPr>
              <a:t> </a:t>
            </a:r>
          </a:p>
          <a:p>
            <a:pPr algn="l"/>
            <a:r>
              <a:rPr lang="en-US" sz="1400" dirty="0">
                <a:latin typeface="Raleway Light" panose="020B0403030101060003" pitchFamily="34" charset="0"/>
              </a:rPr>
              <a:t>An appointment-only site might require a pre-screening via email or phone, but clients often arrive with additional documents, and the volunteer assigned to that client might not be certified to prepare the return. Again, taxpayer and volunteer time is wasted and everyone is frustrated, especially if this issue isn’t caught until the quality review.</a:t>
            </a:r>
            <a:endParaRPr lang="en-US" sz="1400" dirty="0">
              <a:latin typeface="Raleway Light" panose="020B0403030101060003" pitchFamily="34" charset="0"/>
              <a:cs typeface="Times New Roman" panose="02020603050405020304" pitchFamily="18" charset="0"/>
            </a:endParaRPr>
          </a:p>
          <a:p>
            <a:pPr algn="l"/>
            <a:endParaRPr lang="en-US" sz="1400" dirty="0">
              <a:latin typeface="Raleway Light" panose="020B0403030101060003" pitchFamily="34" charset="0"/>
              <a:cs typeface="Times New Roman" panose="02020603050405020304" pitchFamily="18" charset="0"/>
            </a:endParaRPr>
          </a:p>
          <a:p>
            <a:pPr algn="l"/>
            <a:endParaRPr lang="en-US" sz="14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
        <p:nvSpPr>
          <p:cNvPr id="4" name="TextBox 3"/>
          <p:cNvSpPr txBox="1"/>
          <p:nvPr/>
        </p:nvSpPr>
        <p:spPr>
          <a:xfrm>
            <a:off x="5405532" y="8310210"/>
            <a:ext cx="1226916" cy="369332"/>
          </a:xfrm>
          <a:prstGeom prst="rect">
            <a:avLst/>
          </a:prstGeom>
          <a:noFill/>
        </p:spPr>
        <p:txBody>
          <a:bodyPr wrap="square" rtlCol="0">
            <a:spAutoFit/>
          </a:bodyPr>
          <a:lstStyle/>
          <a:p>
            <a:pPr algn="r"/>
            <a:r>
              <a:rPr lang="en-US" dirty="0">
                <a:solidFill>
                  <a:schemeClr val="bg1">
                    <a:lumMod val="65000"/>
                  </a:schemeClr>
                </a:solidFill>
                <a:latin typeface="Calibri" panose="020F0502020204030204" pitchFamily="34" charset="0"/>
                <a:cs typeface="Calibri" panose="020F0502020204030204" pitchFamily="34" charset="0"/>
              </a:rPr>
              <a:t>→</a:t>
            </a:r>
            <a:endParaRPr lang="en-US" dirty="0">
              <a:solidFill>
                <a:schemeClr val="bg1">
                  <a:lumMod val="65000"/>
                </a:schemeClr>
              </a:solidFill>
            </a:endParaRPr>
          </a:p>
        </p:txBody>
      </p:sp>
    </p:spTree>
    <p:extLst>
      <p:ext uri="{BB962C8B-B14F-4D97-AF65-F5344CB8AC3E}">
        <p14:creationId xmlns:p14="http://schemas.microsoft.com/office/powerpoint/2010/main" val="189717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flipV="1">
            <a:off x="995423" y="7270005"/>
            <a:ext cx="5862577" cy="12688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74171" y="195263"/>
            <a:ext cx="6512379" cy="2359251"/>
          </a:xfrm>
        </p:spPr>
        <p:txBody>
          <a:bodyPr>
            <a:noAutofit/>
          </a:bodyPr>
          <a:lstStyle/>
          <a:p>
            <a:pPr algn="l"/>
            <a:r>
              <a:rPr lang="en-US" sz="1400" dirty="0">
                <a:solidFill>
                  <a:schemeClr val="bg1"/>
                </a:solidFill>
                <a:latin typeface="Times New Roman" panose="02020603050405020304" pitchFamily="18" charset="0"/>
                <a:cs typeface="Times New Roman" panose="02020603050405020304" pitchFamily="18" charset="0"/>
              </a:rPr>
              <a:t>WHAT IS AN IDEAL SOLUTION FOR</a:t>
            </a:r>
            <a:br>
              <a:rPr lang="en-US" sz="2000"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COORDINATORS, VOLUNTEERS AND TAXPAYERS?</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17630" y="2979929"/>
            <a:ext cx="5968919" cy="4103106"/>
          </a:xfrm>
        </p:spPr>
        <p:txBody>
          <a:bodyPr>
            <a:noAutofit/>
          </a:bodyPr>
          <a:lstStyle/>
          <a:p>
            <a:pPr algn="l"/>
            <a:r>
              <a:rPr lang="en-US" sz="1400" dirty="0">
                <a:latin typeface="Raleway Light" panose="020B0403030101060003" pitchFamily="34" charset="0"/>
              </a:rPr>
              <a:t>An ideal solution to efficiently manage your VITA center would help you:</a:t>
            </a:r>
          </a:p>
          <a:p>
            <a:pPr algn="l"/>
            <a:endParaRPr lang="en-US" sz="1400" dirty="0">
              <a:latin typeface="Raleway Light" panose="020B0403030101060003" pitchFamily="34" charset="0"/>
            </a:endParaRPr>
          </a:p>
          <a:p>
            <a:pPr marL="171450" lvl="0" indent="-171450" algn="l">
              <a:buFont typeface="Wingdings" panose="05000000000000000000" pitchFamily="2" charset="2"/>
              <a:buChar char="ü"/>
            </a:pPr>
            <a:r>
              <a:rPr lang="en-US" sz="1400" dirty="0">
                <a:latin typeface="Raleway Light" panose="020B0403030101060003" pitchFamily="34" charset="0"/>
              </a:rPr>
              <a:t>Onboard volunteers</a:t>
            </a:r>
          </a:p>
          <a:p>
            <a:pPr marL="171450" lvl="0" indent="-171450" algn="l">
              <a:buFont typeface="Wingdings" panose="05000000000000000000" pitchFamily="2" charset="2"/>
              <a:buChar char="ü"/>
            </a:pPr>
            <a:r>
              <a:rPr lang="en-US" sz="1400" dirty="0">
                <a:latin typeface="Raleway Light" panose="020B0403030101060003" pitchFamily="34" charset="0"/>
              </a:rPr>
              <a:t>Schedule volunteer training</a:t>
            </a:r>
          </a:p>
          <a:p>
            <a:pPr marL="171450" lvl="0" indent="-171450" algn="l">
              <a:buFont typeface="Wingdings" panose="05000000000000000000" pitchFamily="2" charset="2"/>
              <a:buChar char="ü"/>
            </a:pPr>
            <a:r>
              <a:rPr lang="en-US" sz="1400" dirty="0">
                <a:latin typeface="Raleway Light" panose="020B0403030101060003" pitchFamily="34" charset="0"/>
              </a:rPr>
              <a:t>Create a calendar with site opening hours and allow volunteers to book availability against it</a:t>
            </a:r>
          </a:p>
          <a:p>
            <a:pPr marL="171450" lvl="0" indent="-171450" algn="l">
              <a:buFont typeface="Wingdings" panose="05000000000000000000" pitchFamily="2" charset="2"/>
              <a:buChar char="ü"/>
            </a:pPr>
            <a:r>
              <a:rPr lang="en-US" sz="1400" dirty="0">
                <a:latin typeface="Raleway Light" panose="020B0403030101060003" pitchFamily="34" charset="0"/>
              </a:rPr>
              <a:t>Provide online booking to taxpayers using an intake form to screen for Basic, Advanced or other volunteer certifications required</a:t>
            </a:r>
          </a:p>
          <a:p>
            <a:pPr marL="171450" lvl="0" indent="-171450" algn="l">
              <a:buFont typeface="Wingdings" panose="05000000000000000000" pitchFamily="2" charset="2"/>
              <a:buChar char="ü"/>
            </a:pPr>
            <a:r>
              <a:rPr lang="en-US" sz="1400" dirty="0">
                <a:latin typeface="Raleway Light" panose="020B0403030101060003" pitchFamily="34" charset="0"/>
              </a:rPr>
              <a:t>Optimize available volunteer resources based on their IRS certifications</a:t>
            </a:r>
          </a:p>
          <a:p>
            <a:pPr marL="171450" lvl="0" indent="-171450" algn="l">
              <a:buFont typeface="Wingdings" panose="05000000000000000000" pitchFamily="2" charset="2"/>
              <a:buChar char="ü"/>
            </a:pPr>
            <a:r>
              <a:rPr lang="en-US" sz="1400" dirty="0">
                <a:latin typeface="Raleway Light" panose="020B0403030101060003" pitchFamily="34" charset="0"/>
              </a:rPr>
              <a:t>Automatically remind clients about appointments</a:t>
            </a:r>
          </a:p>
          <a:p>
            <a:pPr marL="171450" lvl="0" indent="-171450" algn="l">
              <a:buFont typeface="Wingdings" panose="05000000000000000000" pitchFamily="2" charset="2"/>
              <a:buChar char="ü"/>
            </a:pPr>
            <a:r>
              <a:rPr lang="en-US" sz="1400" dirty="0">
                <a:latin typeface="Raleway Light" panose="020B0403030101060003" pitchFamily="34" charset="0"/>
              </a:rPr>
              <a:t>Track volunteer time</a:t>
            </a:r>
          </a:p>
          <a:p>
            <a:pPr marL="171450" lvl="0" indent="-171450" algn="l">
              <a:buFont typeface="Wingdings" panose="05000000000000000000" pitchFamily="2" charset="2"/>
              <a:buChar char="ü"/>
            </a:pPr>
            <a:r>
              <a:rPr lang="en-US" sz="1400" dirty="0">
                <a:latin typeface="Raleway Light" panose="020B0403030101060003" pitchFamily="34" charset="0"/>
              </a:rPr>
              <a:t>Manage walk-in appointments</a:t>
            </a:r>
          </a:p>
          <a:p>
            <a:pPr marL="171450" indent="-171450" algn="l">
              <a:buFont typeface="Wingdings" panose="05000000000000000000" pitchFamily="2" charset="2"/>
              <a:buChar char="ü"/>
            </a:pPr>
            <a:r>
              <a:rPr lang="en-US" sz="1400" dirty="0">
                <a:latin typeface="Raleway Light" panose="020B0403030101060003" pitchFamily="34" charset="0"/>
              </a:rPr>
              <a:t>Report information for grant writing and other compliance</a:t>
            </a:r>
            <a:endParaRPr lang="en-US" sz="1400" dirty="0">
              <a:latin typeface="Raleway Light" panose="020B0403030101060003" pitchFamily="34" charset="0"/>
              <a:cs typeface="Times New Roman" panose="02020603050405020304" pitchFamily="18" charset="0"/>
            </a:endParaRP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
        <p:nvSpPr>
          <p:cNvPr id="8" name="Subtitle 2"/>
          <p:cNvSpPr txBox="1">
            <a:spLocks/>
          </p:cNvSpPr>
          <p:nvPr/>
        </p:nvSpPr>
        <p:spPr>
          <a:xfrm>
            <a:off x="1221407" y="7582281"/>
            <a:ext cx="5465142" cy="63574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1600" b="1" dirty="0">
                <a:solidFill>
                  <a:schemeClr val="bg1"/>
                </a:solidFill>
                <a:latin typeface="Raleway Medium" panose="020B0603030101060003" pitchFamily="34" charset="0"/>
                <a:cs typeface="Times New Roman" panose="02020603050405020304" pitchFamily="18" charset="0"/>
              </a:rPr>
              <a:t>VITAL IS AN AFFORDABLE, CUSTOM-BUILT SOLUTION </a:t>
            </a:r>
          </a:p>
          <a:p>
            <a:r>
              <a:rPr lang="en-US" sz="1600" b="1" dirty="0">
                <a:solidFill>
                  <a:schemeClr val="bg1"/>
                </a:solidFill>
                <a:latin typeface="Raleway Medium" panose="020B0603030101060003" pitchFamily="34" charset="0"/>
                <a:cs typeface="Times New Roman" panose="02020603050405020304" pitchFamily="18" charset="0"/>
              </a:rPr>
              <a:t>WITH ALL OF THESE CAPABILITIES.</a:t>
            </a:r>
          </a:p>
        </p:txBody>
      </p:sp>
    </p:spTree>
    <p:extLst>
      <p:ext uri="{BB962C8B-B14F-4D97-AF65-F5344CB8AC3E}">
        <p14:creationId xmlns:p14="http://schemas.microsoft.com/office/powerpoint/2010/main" val="29563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800" dirty="0">
                <a:solidFill>
                  <a:schemeClr val="bg1"/>
                </a:solidFill>
                <a:latin typeface="Times New Roman" panose="02020603050405020304" pitchFamily="18" charset="0"/>
                <a:cs typeface="Times New Roman" panose="02020603050405020304" pitchFamily="18" charset="0"/>
              </a:rPr>
              <a:t>WHAT IS VITAL?</a:t>
            </a:r>
          </a:p>
        </p:txBody>
      </p:sp>
      <p:sp>
        <p:nvSpPr>
          <p:cNvPr id="3" name="Subtitle 2"/>
          <p:cNvSpPr>
            <a:spLocks noGrp="1"/>
          </p:cNvSpPr>
          <p:nvPr>
            <p:ph type="subTitle" idx="1"/>
          </p:nvPr>
        </p:nvSpPr>
        <p:spPr>
          <a:xfrm>
            <a:off x="384048" y="3026229"/>
            <a:ext cx="6063051" cy="5653313"/>
          </a:xfrm>
        </p:spPr>
        <p:txBody>
          <a:bodyPr>
            <a:noAutofit/>
          </a:bodyPr>
          <a:lstStyle/>
          <a:p>
            <a:pPr algn="l"/>
            <a:r>
              <a:rPr lang="en-US" sz="1400" dirty="0">
                <a:latin typeface="Raleway Light" panose="020B0403030101060003" pitchFamily="34" charset="0"/>
              </a:rPr>
              <a:t>VITAL was developed as an intelligent online VITA center scheduling and resource management system. It provides seamless access for site coordinators, volunteers and taxpayers using an existing login with Google or Microsoft. Taxpayers can easily book appointments online against a calendar of volunteer availabilities and be assured that their tax return can be prepared on that date and time at that location.</a:t>
            </a:r>
          </a:p>
          <a:p>
            <a:pPr algn="l"/>
            <a:r>
              <a:rPr lang="en-US" sz="1400" dirty="0">
                <a:latin typeface="Raleway Light" panose="020B0403030101060003" pitchFamily="34" charset="0"/>
              </a:rPr>
              <a:t> </a:t>
            </a:r>
          </a:p>
          <a:p>
            <a:pPr algn="l"/>
            <a:r>
              <a:rPr lang="en-US" sz="1400" dirty="0">
                <a:latin typeface="Raleway Light" panose="020B0403030101060003" pitchFamily="34" charset="0"/>
              </a:rPr>
              <a:t>The underlying objective of VITAL is to provide better service to taxpayers through convenient online appointment booking and more efficiently run VITA centers. VITAL was custom-built and designed with direct input from site coordinators and coalition managers. No other software product addresses multiple, specific needs of a VITA center in one centralized system.</a:t>
            </a:r>
          </a:p>
          <a:p>
            <a:pPr algn="l"/>
            <a:endParaRPr lang="en-US" sz="1400" dirty="0">
              <a:latin typeface="Raleway Light" panose="020B0403030101060003" pitchFamily="34" charset="0"/>
              <a:cs typeface="Times New Roman" panose="02020603050405020304" pitchFamily="18" charset="0"/>
            </a:endParaRPr>
          </a:p>
          <a:p>
            <a:pPr algn="l"/>
            <a:r>
              <a:rPr lang="en-US" sz="1400" dirty="0">
                <a:latin typeface="Raleway Light" panose="020B0403030101060003" pitchFamily="34" charset="0"/>
              </a:rPr>
              <a:t>Most of the system’s management of volunteering, such as requesting training and making calendar entries is approval-based. Centers with limited space and resources can control volunteer sign-ups on any given day. With better visibility of client needs and volunteer availability, certification-to-needs matching on a day-to-day basis is easier for site coordinators to manage. VITAL was also designed to support the fluidity of running a VITA center and helps manage last-minute issues, such as volunteer cancellations and center closings.</a:t>
            </a:r>
          </a:p>
          <a:p>
            <a:pPr algn="l"/>
            <a:r>
              <a:rPr lang="en-US" sz="1400" dirty="0">
                <a:latin typeface="Raleway Light" panose="020B0403030101060003" pitchFamily="34" charset="0"/>
              </a:rPr>
              <a:t> </a:t>
            </a:r>
          </a:p>
        </p:txBody>
      </p:sp>
      <p:sp>
        <p:nvSpPr>
          <p:cNvPr id="6" name="Subtitle 2"/>
          <p:cNvSpPr txBox="1">
            <a:spLocks/>
          </p:cNvSpPr>
          <p:nvPr/>
        </p:nvSpPr>
        <p:spPr>
          <a:xfrm>
            <a:off x="3548742" y="3026229"/>
            <a:ext cx="3137807" cy="565331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US" sz="1000" dirty="0">
              <a:latin typeface="Raleway Light" panose="020B0403030101060003" pitchFamily="34" charset="0"/>
              <a:cs typeface="Times New Roman" panose="02020603050405020304" pitchFamily="18" charset="0"/>
            </a:endParaRPr>
          </a:p>
        </p:txBody>
      </p:sp>
    </p:spTree>
    <p:extLst>
      <p:ext uri="{BB962C8B-B14F-4D97-AF65-F5344CB8AC3E}">
        <p14:creationId xmlns:p14="http://schemas.microsoft.com/office/powerpoint/2010/main" val="248167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71" y="195263"/>
            <a:ext cx="6512379" cy="2359251"/>
          </a:xfrm>
        </p:spPr>
        <p:txBody>
          <a:bodyPr>
            <a:noAutofit/>
          </a:bodyPr>
          <a:lstStyle/>
          <a:p>
            <a:pPr algn="l"/>
            <a:r>
              <a:rPr lang="en-US" sz="2400" dirty="0">
                <a:solidFill>
                  <a:schemeClr val="bg1"/>
                </a:solidFill>
                <a:latin typeface="Times New Roman" panose="02020603050405020304" pitchFamily="18" charset="0"/>
                <a:cs typeface="Times New Roman" panose="02020603050405020304" pitchFamily="18" charset="0"/>
              </a:rPr>
              <a:t>VITAL MANAGES VOLUNTEER </a:t>
            </a:r>
            <a:r>
              <a:rPr lang="en-US" sz="2400" i="1" dirty="0">
                <a:solidFill>
                  <a:schemeClr val="bg1"/>
                </a:solidFill>
                <a:latin typeface="Times New Roman" panose="02020603050405020304" pitchFamily="18" charset="0"/>
                <a:cs typeface="Times New Roman" panose="02020603050405020304" pitchFamily="18" charset="0"/>
              </a:rPr>
              <a:t>ONBOARDING</a:t>
            </a:r>
          </a:p>
        </p:txBody>
      </p:sp>
      <p:sp>
        <p:nvSpPr>
          <p:cNvPr id="14" name="Rectangle 13"/>
          <p:cNvSpPr>
            <a:spLocks/>
          </p:cNvSpPr>
          <p:nvPr/>
        </p:nvSpPr>
        <p:spPr>
          <a:xfrm>
            <a:off x="612938" y="5130411"/>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Answer additional questions from a customized questionnaire (optional)</a:t>
            </a:r>
          </a:p>
        </p:txBody>
      </p:sp>
      <p:sp>
        <p:nvSpPr>
          <p:cNvPr id="22" name="Subtitle 2"/>
          <p:cNvSpPr txBox="1">
            <a:spLocks/>
          </p:cNvSpPr>
          <p:nvPr/>
        </p:nvSpPr>
        <p:spPr>
          <a:xfrm>
            <a:off x="321689" y="2925492"/>
            <a:ext cx="6270770" cy="61753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600" dirty="0">
                <a:latin typeface="Raleway Light" panose="020B0403030101060003"/>
              </a:rPr>
              <a:t>The volunteer onboarding process is simple. Once logged into VITAL, the volunteer will be able to:</a:t>
            </a:r>
          </a:p>
        </p:txBody>
      </p:sp>
      <p:sp>
        <p:nvSpPr>
          <p:cNvPr id="37" name="Rectangle 36"/>
          <p:cNvSpPr>
            <a:spLocks/>
          </p:cNvSpPr>
          <p:nvPr/>
        </p:nvSpPr>
        <p:spPr>
          <a:xfrm>
            <a:off x="612938" y="3829107"/>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Acknowledge the IRS Standards of Conduct agreement</a:t>
            </a:r>
          </a:p>
        </p:txBody>
      </p:sp>
      <p:sp>
        <p:nvSpPr>
          <p:cNvPr id="38" name="Rectangle 37"/>
          <p:cNvSpPr>
            <a:spLocks/>
          </p:cNvSpPr>
          <p:nvPr/>
        </p:nvSpPr>
        <p:spPr>
          <a:xfrm>
            <a:off x="612938" y="4482593"/>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pPr lvl="0"/>
            <a:r>
              <a:rPr lang="en-US" sz="1200" dirty="0">
                <a:solidFill>
                  <a:schemeClr val="tx1"/>
                </a:solidFill>
                <a:latin typeface="Raleway Light" panose="020B0403030101060003" pitchFamily="34" charset="0"/>
              </a:rPr>
              <a:t>Select a location to volunteer from a customized Google</a:t>
            </a:r>
            <a:r>
              <a:rPr lang="en-US" sz="1200" dirty="0">
                <a:solidFill>
                  <a:schemeClr val="tx1"/>
                </a:solidFill>
                <a:latin typeface="Calibri" panose="020F0502020204030204" pitchFamily="34" charset="0"/>
                <a:cs typeface="Calibri" panose="020F0502020204030204" pitchFamily="34" charset="0"/>
              </a:rPr>
              <a:t>®</a:t>
            </a:r>
            <a:r>
              <a:rPr lang="en-US" sz="1200" dirty="0">
                <a:solidFill>
                  <a:schemeClr val="tx1"/>
                </a:solidFill>
                <a:latin typeface="Raleway Light" panose="020B0403030101060003" pitchFamily="34" charset="0"/>
              </a:rPr>
              <a:t> map </a:t>
            </a:r>
          </a:p>
        </p:txBody>
      </p:sp>
      <p:sp>
        <p:nvSpPr>
          <p:cNvPr id="39" name="Rectangle 38"/>
          <p:cNvSpPr>
            <a:spLocks/>
          </p:cNvSpPr>
          <p:nvPr/>
        </p:nvSpPr>
        <p:spPr>
          <a:xfrm>
            <a:off x="612938" y="5816385"/>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Submit a request to volunteer </a:t>
            </a:r>
          </a:p>
        </p:txBody>
      </p:sp>
      <p:sp>
        <p:nvSpPr>
          <p:cNvPr id="40" name="Rectangle 39"/>
          <p:cNvSpPr>
            <a:spLocks/>
          </p:cNvSpPr>
          <p:nvPr/>
        </p:nvSpPr>
        <p:spPr>
          <a:xfrm>
            <a:off x="624504" y="6502359"/>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Site coordinator approves the request</a:t>
            </a:r>
          </a:p>
        </p:txBody>
      </p:sp>
      <p:sp>
        <p:nvSpPr>
          <p:cNvPr id="41" name="Rectangle 40"/>
          <p:cNvSpPr>
            <a:spLocks/>
          </p:cNvSpPr>
          <p:nvPr/>
        </p:nvSpPr>
        <p:spPr>
          <a:xfrm>
            <a:off x="612938" y="7186323"/>
            <a:ext cx="6245062" cy="457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5760" tIns="0" rIns="0" bIns="0" rtlCol="0" anchor="ctr" anchorCtr="0"/>
          <a:lstStyle/>
          <a:p>
            <a:r>
              <a:rPr lang="en-US" sz="1200" dirty="0">
                <a:solidFill>
                  <a:schemeClr val="tx1"/>
                </a:solidFill>
                <a:latin typeface="Raleway Light" panose="020B0403030101060003" pitchFamily="34" charset="0"/>
              </a:rPr>
              <a:t>View the site calendar and identify the dates and times they are available to work</a:t>
            </a:r>
          </a:p>
        </p:txBody>
      </p:sp>
      <p:sp>
        <p:nvSpPr>
          <p:cNvPr id="29" name="Oval 28"/>
          <p:cNvSpPr>
            <a:spLocks noChangeAspect="1"/>
          </p:cNvSpPr>
          <p:nvPr/>
        </p:nvSpPr>
        <p:spPr>
          <a:xfrm>
            <a:off x="403760" y="3828862"/>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1</a:t>
            </a:r>
          </a:p>
        </p:txBody>
      </p:sp>
      <p:sp>
        <p:nvSpPr>
          <p:cNvPr id="31" name="Oval 30"/>
          <p:cNvSpPr>
            <a:spLocks noChangeAspect="1"/>
          </p:cNvSpPr>
          <p:nvPr/>
        </p:nvSpPr>
        <p:spPr>
          <a:xfrm>
            <a:off x="403760" y="4476926"/>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2</a:t>
            </a:r>
          </a:p>
        </p:txBody>
      </p:sp>
      <p:sp>
        <p:nvSpPr>
          <p:cNvPr id="34" name="Oval 33"/>
          <p:cNvSpPr>
            <a:spLocks noChangeAspect="1"/>
          </p:cNvSpPr>
          <p:nvPr/>
        </p:nvSpPr>
        <p:spPr>
          <a:xfrm>
            <a:off x="403760" y="5131416"/>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3</a:t>
            </a:r>
          </a:p>
        </p:txBody>
      </p:sp>
      <p:sp>
        <p:nvSpPr>
          <p:cNvPr id="35" name="Oval 34"/>
          <p:cNvSpPr>
            <a:spLocks noChangeAspect="1"/>
          </p:cNvSpPr>
          <p:nvPr/>
        </p:nvSpPr>
        <p:spPr>
          <a:xfrm>
            <a:off x="403760" y="5814375"/>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4</a:t>
            </a:r>
          </a:p>
        </p:txBody>
      </p:sp>
      <p:sp>
        <p:nvSpPr>
          <p:cNvPr id="36" name="Oval 35"/>
          <p:cNvSpPr>
            <a:spLocks noChangeAspect="1"/>
          </p:cNvSpPr>
          <p:nvPr/>
        </p:nvSpPr>
        <p:spPr>
          <a:xfrm>
            <a:off x="403760" y="6503364"/>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5</a:t>
            </a:r>
          </a:p>
        </p:txBody>
      </p:sp>
      <p:sp>
        <p:nvSpPr>
          <p:cNvPr id="30" name="Oval 29"/>
          <p:cNvSpPr>
            <a:spLocks noChangeAspect="1"/>
          </p:cNvSpPr>
          <p:nvPr/>
        </p:nvSpPr>
        <p:spPr>
          <a:xfrm>
            <a:off x="403760" y="7192353"/>
            <a:ext cx="457200" cy="457200"/>
          </a:xfrm>
          <a:prstGeom prst="ellipse">
            <a:avLst/>
          </a:prstGeom>
          <a:solidFill>
            <a:srgbClr val="4AA0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r>
              <a:rPr lang="en-US" sz="2000" b="1" dirty="0"/>
              <a:t>6</a:t>
            </a:r>
          </a:p>
        </p:txBody>
      </p:sp>
    </p:spTree>
    <p:extLst>
      <p:ext uri="{BB962C8B-B14F-4D97-AF65-F5344CB8AC3E}">
        <p14:creationId xmlns:p14="http://schemas.microsoft.com/office/powerpoint/2010/main" val="30186551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
      </a:majorFont>
      <a:minorFont>
        <a:latin typeface="Raleway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1981</Words>
  <Application>Microsoft Office PowerPoint</Application>
  <PresentationFormat>Letter Paper (8.5x11 in)</PresentationFormat>
  <Paragraphs>175</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Castellar</vt:lpstr>
      <vt:lpstr>Raleway Light</vt:lpstr>
      <vt:lpstr>Raleway Medium</vt:lpstr>
      <vt:lpstr>Times New Roman</vt:lpstr>
      <vt:lpstr>Wingdings</vt:lpstr>
      <vt:lpstr>Office Theme</vt:lpstr>
      <vt:lpstr>VITAL</vt:lpstr>
      <vt:lpstr>EXECUTIVE SUMMARY</vt:lpstr>
      <vt:lpstr>EXECUTIVE SUMMARY</vt:lpstr>
      <vt:lpstr>COORDINATING A VITA CENTER  WITHOUT A SYSTEM TO ONBOARD AND MANAGE VOLUNTEERS IS TIME-CONSUMING, INEFFICIENT AND FRUSTRATING FOR SITE COORDINATORS, VOLUNTEERS AND TAXPAYER CLIENTS</vt:lpstr>
      <vt:lpstr>COORDINATING A VITA CENTER  WITHOUT A SYSTEM TO ONBOARD AND MANAGE VOLUNTEERS IS TIME-CONSUMING, INEFFICIENT AND FRUSTRATING FOR SITE COORDINATORS, VOLUNTEERS AND TAXPAYER CLIENTS</vt:lpstr>
      <vt:lpstr>A MISMATCH BETWEEN VOLUNTEER CERTIFICATIONS AND TAXPAYER NEEDS WASTES TAXPAYER TIME AND COULD RESULT IN INACCURATE TAX PREPARATION</vt:lpstr>
      <vt:lpstr>WHAT IS AN IDEAL SOLUTION FOR COORDINATORS, VOLUNTEERS AND TAXPAYERS?</vt:lpstr>
      <vt:lpstr>WHAT IS VITAL?</vt:lpstr>
      <vt:lpstr>VITAL MANAGES VOLUNTEER ONBOARDING</vt:lpstr>
      <vt:lpstr>VITAL MANAGES VOLUNTEER TRAINING</vt:lpstr>
      <vt:lpstr>VITAL MANAGES VOLUNTEER SCHEDULING AND TIMEKEEPING</vt:lpstr>
      <vt:lpstr>VITAL LETS TAXPAYERS BOOK AN APPOINTMENT ONLINE</vt:lpstr>
      <vt:lpstr>VITAL OPTIMIZES APPOINTMENT BOOKINGS</vt:lpstr>
      <vt:lpstr>PowerPoint Presentation</vt:lpstr>
      <vt:lpstr>PowerPoint Presentation</vt:lpstr>
      <vt:lpstr>PowerPoint Presentation</vt:lpstr>
      <vt:lpstr>PowerPoint Presentation</vt:lpstr>
      <vt:lpstr>BENEFITS</vt:lpstr>
      <vt:lpstr>CONTACT</vt:lpstr>
      <vt:lpstr>ABOUT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2016-11-28T20:01:42Z</dcterms:created>
  <dcterms:modified xsi:type="dcterms:W3CDTF">2017-08-15T20:32:16Z</dcterms:modified>
</cp:coreProperties>
</file>